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417" r:id="rId3"/>
    <p:sldId id="333" r:id="rId4"/>
    <p:sldId id="418" r:id="rId5"/>
    <p:sldId id="334" r:id="rId6"/>
    <p:sldId id="336" r:id="rId7"/>
    <p:sldId id="337" r:id="rId8"/>
    <p:sldId id="338" r:id="rId9"/>
    <p:sldId id="339" r:id="rId10"/>
    <p:sldId id="340" r:id="rId11"/>
    <p:sldId id="421" r:id="rId12"/>
    <p:sldId id="416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50" r:id="rId22"/>
    <p:sldId id="351" r:id="rId23"/>
    <p:sldId id="349" r:id="rId24"/>
    <p:sldId id="419" r:id="rId25"/>
    <p:sldId id="352" r:id="rId26"/>
    <p:sldId id="353" r:id="rId27"/>
    <p:sldId id="422" r:id="rId28"/>
    <p:sldId id="354" r:id="rId29"/>
    <p:sldId id="355" r:id="rId30"/>
    <p:sldId id="420" r:id="rId31"/>
    <p:sldId id="356" r:id="rId32"/>
    <p:sldId id="357" r:id="rId33"/>
    <p:sldId id="361" r:id="rId34"/>
    <p:sldId id="358" r:id="rId35"/>
    <p:sldId id="359" r:id="rId36"/>
    <p:sldId id="360" r:id="rId37"/>
    <p:sldId id="401" r:id="rId38"/>
    <p:sldId id="362" r:id="rId39"/>
    <p:sldId id="402" r:id="rId40"/>
    <p:sldId id="363" r:id="rId41"/>
    <p:sldId id="364" r:id="rId42"/>
    <p:sldId id="365" r:id="rId43"/>
    <p:sldId id="366" r:id="rId44"/>
    <p:sldId id="367" r:id="rId45"/>
    <p:sldId id="369" r:id="rId46"/>
    <p:sldId id="368" r:id="rId47"/>
    <p:sldId id="370" r:id="rId48"/>
    <p:sldId id="372" r:id="rId49"/>
    <p:sldId id="371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403" r:id="rId58"/>
    <p:sldId id="404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05" r:id="rId67"/>
    <p:sldId id="413" r:id="rId68"/>
    <p:sldId id="414" r:id="rId69"/>
    <p:sldId id="415" r:id="rId70"/>
    <p:sldId id="380" r:id="rId71"/>
    <p:sldId id="381" r:id="rId72"/>
    <p:sldId id="382" r:id="rId73"/>
    <p:sldId id="383" r:id="rId74"/>
    <p:sldId id="384" r:id="rId75"/>
    <p:sldId id="394" r:id="rId76"/>
    <p:sldId id="385" r:id="rId77"/>
    <p:sldId id="386" r:id="rId78"/>
    <p:sldId id="387" r:id="rId79"/>
    <p:sldId id="388" r:id="rId80"/>
    <p:sldId id="389" r:id="rId81"/>
    <p:sldId id="391" r:id="rId82"/>
    <p:sldId id="393" r:id="rId83"/>
    <p:sldId id="395" r:id="rId84"/>
    <p:sldId id="396" r:id="rId85"/>
    <p:sldId id="397" r:id="rId86"/>
    <p:sldId id="398" r:id="rId87"/>
    <p:sldId id="399" r:id="rId88"/>
    <p:sldId id="400" r:id="rId89"/>
    <p:sldId id="259" r:id="rId90"/>
    <p:sldId id="332" r:id="rId91"/>
    <p:sldId id="260" r:id="rId92"/>
    <p:sldId id="288" r:id="rId93"/>
    <p:sldId id="271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5FD95-D490-45EC-95D9-B790786FFF74}" v="1064" dt="2024-01-30T16:29:40.039"/>
    <p1510:client id="{A6E27ED9-BB69-4253-87B3-74C96C153936}" v="4" dt="2024-01-30T20:11:53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A6E27ED9-BB69-4253-87B3-74C96C153936}"/>
    <pc:docChg chg="custSel addSld delSld modSld">
      <pc:chgData name="Ali, Syed Waqqas" userId="1b3a5f44-9498-4738-8c4e-8127257d744d" providerId="ADAL" clId="{A6E27ED9-BB69-4253-87B3-74C96C153936}" dt="2024-01-30T20:18:20.097" v="103" actId="20577"/>
      <pc:docMkLst>
        <pc:docMk/>
      </pc:docMkLst>
      <pc:sldChg chg="modSp">
        <pc:chgData name="Ali, Syed Waqqas" userId="1b3a5f44-9498-4738-8c4e-8127257d744d" providerId="ADAL" clId="{A6E27ED9-BB69-4253-87B3-74C96C153936}" dt="2024-01-30T20:10:02.637" v="1" actId="207"/>
        <pc:sldMkLst>
          <pc:docMk/>
          <pc:sldMk cId="2678178228" sldId="340"/>
        </pc:sldMkLst>
        <pc:spChg chg="mod">
          <ac:chgData name="Ali, Syed Waqqas" userId="1b3a5f44-9498-4738-8c4e-8127257d744d" providerId="ADAL" clId="{A6E27ED9-BB69-4253-87B3-74C96C153936}" dt="2024-01-30T20:10:02.637" v="1" actId="207"/>
          <ac:spMkLst>
            <pc:docMk/>
            <pc:sldMk cId="2678178228" sldId="34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A6E27ED9-BB69-4253-87B3-74C96C153936}" dt="2024-01-30T20:11:16.816" v="3" actId="113"/>
        <pc:sldMkLst>
          <pc:docMk/>
          <pc:sldMk cId="3292762003" sldId="342"/>
        </pc:sldMkLst>
        <pc:graphicFrameChg chg="modGraphic">
          <ac:chgData name="Ali, Syed Waqqas" userId="1b3a5f44-9498-4738-8c4e-8127257d744d" providerId="ADAL" clId="{A6E27ED9-BB69-4253-87B3-74C96C153936}" dt="2024-01-30T20:11:16.816" v="3" actId="113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modSp mod">
        <pc:chgData name="Ali, Syed Waqqas" userId="1b3a5f44-9498-4738-8c4e-8127257d744d" providerId="ADAL" clId="{A6E27ED9-BB69-4253-87B3-74C96C153936}" dt="2024-01-30T20:11:19.747" v="4" actId="113"/>
        <pc:sldMkLst>
          <pc:docMk/>
          <pc:sldMk cId="4272003374" sldId="343"/>
        </pc:sldMkLst>
        <pc:graphicFrameChg chg="modGraphic">
          <ac:chgData name="Ali, Syed Waqqas" userId="1b3a5f44-9498-4738-8c4e-8127257d744d" providerId="ADAL" clId="{A6E27ED9-BB69-4253-87B3-74C96C153936}" dt="2024-01-30T20:11:19.747" v="4" actId="113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modSp mod">
        <pc:chgData name="Ali, Syed Waqqas" userId="1b3a5f44-9498-4738-8c4e-8127257d744d" providerId="ADAL" clId="{A6E27ED9-BB69-4253-87B3-74C96C153936}" dt="2024-01-30T20:11:24.815" v="5" actId="113"/>
        <pc:sldMkLst>
          <pc:docMk/>
          <pc:sldMk cId="3690755565" sldId="345"/>
        </pc:sldMkLst>
        <pc:graphicFrameChg chg="modGraphic">
          <ac:chgData name="Ali, Syed Waqqas" userId="1b3a5f44-9498-4738-8c4e-8127257d744d" providerId="ADAL" clId="{A6E27ED9-BB69-4253-87B3-74C96C153936}" dt="2024-01-30T20:11:24.815" v="5" actId="113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modSp mod">
        <pc:chgData name="Ali, Syed Waqqas" userId="1b3a5f44-9498-4738-8c4e-8127257d744d" providerId="ADAL" clId="{A6E27ED9-BB69-4253-87B3-74C96C153936}" dt="2024-01-30T20:11:57.163" v="7" actId="207"/>
        <pc:sldMkLst>
          <pc:docMk/>
          <pc:sldMk cId="98565322" sldId="353"/>
        </pc:sldMkLst>
        <pc:spChg chg="mod">
          <ac:chgData name="Ali, Syed Waqqas" userId="1b3a5f44-9498-4738-8c4e-8127257d744d" providerId="ADAL" clId="{A6E27ED9-BB69-4253-87B3-74C96C153936}" dt="2024-01-30T20:11:57.163" v="7" actId="207"/>
          <ac:spMkLst>
            <pc:docMk/>
            <pc:sldMk cId="98565322" sldId="353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A6E27ED9-BB69-4253-87B3-74C96C153936}" dt="2024-01-30T20:15:48.960" v="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A6E27ED9-BB69-4253-87B3-74C96C153936}" dt="2024-01-30T20:15:48.960" v="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A6E27ED9-BB69-4253-87B3-74C96C153936}" dt="2024-01-30T20:16:26.955" v="38" actId="6549"/>
        <pc:sldMkLst>
          <pc:docMk/>
          <pc:sldMk cId="2981237693" sldId="385"/>
        </pc:sldMkLst>
        <pc:spChg chg="mod">
          <ac:chgData name="Ali, Syed Waqqas" userId="1b3a5f44-9498-4738-8c4e-8127257d744d" providerId="ADAL" clId="{A6E27ED9-BB69-4253-87B3-74C96C153936}" dt="2024-01-30T20:16:26.955" v="38" actId="6549"/>
          <ac:spMkLst>
            <pc:docMk/>
            <pc:sldMk cId="2981237693" sldId="38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A6E27ED9-BB69-4253-87B3-74C96C153936}" dt="2024-01-30T20:17:11.359" v="40" actId="14100"/>
        <pc:sldMkLst>
          <pc:docMk/>
          <pc:sldMk cId="900396517" sldId="391"/>
        </pc:sldMkLst>
        <pc:picChg chg="mod">
          <ac:chgData name="Ali, Syed Waqqas" userId="1b3a5f44-9498-4738-8c4e-8127257d744d" providerId="ADAL" clId="{A6E27ED9-BB69-4253-87B3-74C96C153936}" dt="2024-01-30T20:17:11.359" v="40" actId="14100"/>
          <ac:picMkLst>
            <pc:docMk/>
            <pc:sldMk cId="900396517" sldId="391"/>
            <ac:picMk id="11" creationId="{638905AA-3838-D993-7E15-45A6D31D5D1B}"/>
          </ac:picMkLst>
        </pc:picChg>
      </pc:sldChg>
      <pc:sldChg chg="del">
        <pc:chgData name="Ali, Syed Waqqas" userId="1b3a5f44-9498-4738-8c4e-8127257d744d" providerId="ADAL" clId="{A6E27ED9-BB69-4253-87B3-74C96C153936}" dt="2024-01-30T20:17:06.594" v="39" actId="47"/>
        <pc:sldMkLst>
          <pc:docMk/>
          <pc:sldMk cId="60007333" sldId="392"/>
        </pc:sldMkLst>
      </pc:sldChg>
      <pc:sldChg chg="modSp mod">
        <pc:chgData name="Ali, Syed Waqqas" userId="1b3a5f44-9498-4738-8c4e-8127257d744d" providerId="ADAL" clId="{A6E27ED9-BB69-4253-87B3-74C96C153936}" dt="2024-01-30T20:16:10.149" v="32" actId="27636"/>
        <pc:sldMkLst>
          <pc:docMk/>
          <pc:sldMk cId="3970657082" sldId="394"/>
        </pc:sldMkLst>
        <pc:spChg chg="mod">
          <ac:chgData name="Ali, Syed Waqqas" userId="1b3a5f44-9498-4738-8c4e-8127257d744d" providerId="ADAL" clId="{A6E27ED9-BB69-4253-87B3-74C96C153936}" dt="2024-01-30T20:16:10.149" v="32" actId="27636"/>
          <ac:spMkLst>
            <pc:docMk/>
            <pc:sldMk cId="3970657082" sldId="39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A6E27ED9-BB69-4253-87B3-74C96C153936}" dt="2024-01-30T20:17:29.527" v="42" actId="403"/>
        <pc:sldMkLst>
          <pc:docMk/>
          <pc:sldMk cId="4039397574" sldId="395"/>
        </pc:sldMkLst>
        <pc:spChg chg="mod">
          <ac:chgData name="Ali, Syed Waqqas" userId="1b3a5f44-9498-4738-8c4e-8127257d744d" providerId="ADAL" clId="{A6E27ED9-BB69-4253-87B3-74C96C153936}" dt="2024-01-30T20:17:29.527" v="42" actId="403"/>
          <ac:spMkLst>
            <pc:docMk/>
            <pc:sldMk cId="4039397574" sldId="395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7:36.281" v="44" actId="1076"/>
        <pc:sldMkLst>
          <pc:docMk/>
          <pc:sldMk cId="2637923455" sldId="396"/>
        </pc:sldMkLst>
        <pc:picChg chg="mod">
          <ac:chgData name="Ali, Syed Waqqas" userId="1b3a5f44-9498-4738-8c4e-8127257d744d" providerId="ADAL" clId="{A6E27ED9-BB69-4253-87B3-74C96C153936}" dt="2024-01-30T20:17:36.281" v="44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modSp mod">
        <pc:chgData name="Ali, Syed Waqqas" userId="1b3a5f44-9498-4738-8c4e-8127257d744d" providerId="ADAL" clId="{A6E27ED9-BB69-4253-87B3-74C96C153936}" dt="2024-01-30T20:17:44.429" v="47" actId="1076"/>
        <pc:sldMkLst>
          <pc:docMk/>
          <pc:sldMk cId="1273725445" sldId="397"/>
        </pc:sldMkLst>
        <pc:picChg chg="mod">
          <ac:chgData name="Ali, Syed Waqqas" userId="1b3a5f44-9498-4738-8c4e-8127257d744d" providerId="ADAL" clId="{A6E27ED9-BB69-4253-87B3-74C96C153936}" dt="2024-01-30T20:17:44.429" v="47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modSp mod">
        <pc:chgData name="Ali, Syed Waqqas" userId="1b3a5f44-9498-4738-8c4e-8127257d744d" providerId="ADAL" clId="{A6E27ED9-BB69-4253-87B3-74C96C153936}" dt="2024-01-30T20:18:20.097" v="103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A6E27ED9-BB69-4253-87B3-74C96C153936}" dt="2024-01-30T20:18:20.097" v="103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A6E27ED9-BB69-4253-87B3-74C96C153936}" dt="2024-01-30T20:14:14.413" v="11" actId="403"/>
        <pc:sldMkLst>
          <pc:docMk/>
          <pc:sldMk cId="3499393464" sldId="404"/>
        </pc:sldMkLst>
        <pc:spChg chg="mod">
          <ac:chgData name="Ali, Syed Waqqas" userId="1b3a5f44-9498-4738-8c4e-8127257d744d" providerId="ADAL" clId="{A6E27ED9-BB69-4253-87B3-74C96C153936}" dt="2024-01-30T20:14:14.413" v="11" actId="403"/>
          <ac:spMkLst>
            <pc:docMk/>
            <pc:sldMk cId="3499393464" sldId="404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51.660" v="27" actId="403"/>
        <pc:sldMkLst>
          <pc:docMk/>
          <pc:sldMk cId="3719132685" sldId="405"/>
        </pc:sldMkLst>
        <pc:spChg chg="mod">
          <ac:chgData name="Ali, Syed Waqqas" userId="1b3a5f44-9498-4738-8c4e-8127257d744d" providerId="ADAL" clId="{A6E27ED9-BB69-4253-87B3-74C96C153936}" dt="2024-01-30T20:14:51.660" v="27" actId="403"/>
          <ac:spMkLst>
            <pc:docMk/>
            <pc:sldMk cId="3719132685" sldId="405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17.977" v="13" actId="403"/>
        <pc:sldMkLst>
          <pc:docMk/>
          <pc:sldMk cId="1858192003" sldId="406"/>
        </pc:sldMkLst>
        <pc:spChg chg="mod">
          <ac:chgData name="Ali, Syed Waqqas" userId="1b3a5f44-9498-4738-8c4e-8127257d744d" providerId="ADAL" clId="{A6E27ED9-BB69-4253-87B3-74C96C153936}" dt="2024-01-30T20:14:17.977" v="13" actId="403"/>
          <ac:spMkLst>
            <pc:docMk/>
            <pc:sldMk cId="1858192003" sldId="406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21.152" v="15" actId="403"/>
        <pc:sldMkLst>
          <pc:docMk/>
          <pc:sldMk cId="3611175646" sldId="407"/>
        </pc:sldMkLst>
        <pc:spChg chg="mod">
          <ac:chgData name="Ali, Syed Waqqas" userId="1b3a5f44-9498-4738-8c4e-8127257d744d" providerId="ADAL" clId="{A6E27ED9-BB69-4253-87B3-74C96C153936}" dt="2024-01-30T20:14:21.152" v="15" actId="403"/>
          <ac:spMkLst>
            <pc:docMk/>
            <pc:sldMk cId="3611175646" sldId="40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26.719" v="17" actId="403"/>
        <pc:sldMkLst>
          <pc:docMk/>
          <pc:sldMk cId="1628091841" sldId="408"/>
        </pc:sldMkLst>
        <pc:spChg chg="mod">
          <ac:chgData name="Ali, Syed Waqqas" userId="1b3a5f44-9498-4738-8c4e-8127257d744d" providerId="ADAL" clId="{A6E27ED9-BB69-4253-87B3-74C96C153936}" dt="2024-01-30T20:14:26.719" v="17" actId="403"/>
          <ac:spMkLst>
            <pc:docMk/>
            <pc:sldMk cId="1628091841" sldId="408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30.667" v="19" actId="403"/>
        <pc:sldMkLst>
          <pc:docMk/>
          <pc:sldMk cId="2787917913" sldId="409"/>
        </pc:sldMkLst>
        <pc:spChg chg="mod">
          <ac:chgData name="Ali, Syed Waqqas" userId="1b3a5f44-9498-4738-8c4e-8127257d744d" providerId="ADAL" clId="{A6E27ED9-BB69-4253-87B3-74C96C153936}" dt="2024-01-30T20:14:30.667" v="19" actId="403"/>
          <ac:spMkLst>
            <pc:docMk/>
            <pc:sldMk cId="2787917913" sldId="409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40.524" v="21" actId="403"/>
        <pc:sldMkLst>
          <pc:docMk/>
          <pc:sldMk cId="1966503400" sldId="410"/>
        </pc:sldMkLst>
        <pc:spChg chg="mod">
          <ac:chgData name="Ali, Syed Waqqas" userId="1b3a5f44-9498-4738-8c4e-8127257d744d" providerId="ADAL" clId="{A6E27ED9-BB69-4253-87B3-74C96C153936}" dt="2024-01-30T20:14:40.524" v="21" actId="403"/>
          <ac:spMkLst>
            <pc:docMk/>
            <pc:sldMk cId="1966503400" sldId="410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43.559" v="23" actId="403"/>
        <pc:sldMkLst>
          <pc:docMk/>
          <pc:sldMk cId="7696826" sldId="411"/>
        </pc:sldMkLst>
        <pc:spChg chg="mod">
          <ac:chgData name="Ali, Syed Waqqas" userId="1b3a5f44-9498-4738-8c4e-8127257d744d" providerId="ADAL" clId="{A6E27ED9-BB69-4253-87B3-74C96C153936}" dt="2024-01-30T20:14:43.559" v="23" actId="403"/>
          <ac:spMkLst>
            <pc:docMk/>
            <pc:sldMk cId="7696826" sldId="411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A6E27ED9-BB69-4253-87B3-74C96C153936}" dt="2024-01-30T20:14:48.149" v="25" actId="403"/>
        <pc:sldMkLst>
          <pc:docMk/>
          <pc:sldMk cId="3472757388" sldId="412"/>
        </pc:sldMkLst>
        <pc:spChg chg="mod">
          <ac:chgData name="Ali, Syed Waqqas" userId="1b3a5f44-9498-4738-8c4e-8127257d744d" providerId="ADAL" clId="{A6E27ED9-BB69-4253-87B3-74C96C153936}" dt="2024-01-30T20:14:48.149" v="25" actId="403"/>
          <ac:spMkLst>
            <pc:docMk/>
            <pc:sldMk cId="3472757388" sldId="412"/>
            <ac:spMk id="3" creationId="{CD25B33D-4588-828C-A6BD-8326B33B6334}"/>
          </ac:spMkLst>
        </pc:spChg>
      </pc:sldChg>
      <pc:sldChg chg="modSp add">
        <pc:chgData name="Ali, Syed Waqqas" userId="1b3a5f44-9498-4738-8c4e-8127257d744d" providerId="ADAL" clId="{A6E27ED9-BB69-4253-87B3-74C96C153936}" dt="2024-01-30T20:10:07.858" v="2" actId="207"/>
        <pc:sldMkLst>
          <pc:docMk/>
          <pc:sldMk cId="3160379980" sldId="421"/>
        </pc:sldMkLst>
        <pc:spChg chg="mod">
          <ac:chgData name="Ali, Syed Waqqas" userId="1b3a5f44-9498-4738-8c4e-8127257d744d" providerId="ADAL" clId="{A6E27ED9-BB69-4253-87B3-74C96C153936}" dt="2024-01-30T20:10:07.858" v="2" actId="207"/>
          <ac:spMkLst>
            <pc:docMk/>
            <pc:sldMk cId="3160379980" sldId="42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A6E27ED9-BB69-4253-87B3-74C96C153936}" dt="2024-01-30T20:11:53.103" v="6"/>
        <pc:sldMkLst>
          <pc:docMk/>
          <pc:sldMk cId="4219404407" sldId="422"/>
        </pc:sldMkLst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30T16:31:17.956" v="16563" actId="20577"/>
      <pc:docMkLst>
        <pc:docMk/>
      </pc:docMkLst>
      <pc:sldChg chg="modSp mod">
        <pc:chgData name="Ali, Syed Waqqas" userId="1b3a5f44-9498-4738-8c4e-8127257d744d" providerId="ADAL" clId="{47A5FD95-D490-45EC-95D9-B790786FFF74}" dt="2024-01-28T20:33:25.697" v="16061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20:33:25.697" v="16061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30T16:27:39.621" v="16221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30T16:27:39.621" v="16221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9T00:07:07.536" v="16063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9T00:07:07.536" v="16063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30T16:29:08.886" v="16224" actId="20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30T16:29:08.886" v="16224" actId="20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  <pc:sldChg chg="modSp add mod">
        <pc:chgData name="Ali, Syed Waqqas" userId="1b3a5f44-9498-4738-8c4e-8127257d744d" providerId="ADAL" clId="{47A5FD95-D490-45EC-95D9-B790786FFF74}" dt="2024-01-29T01:39:15.746" v="16140" actId="20577"/>
        <pc:sldMkLst>
          <pc:docMk/>
          <pc:sldMk cId="3092631361" sldId="416"/>
        </pc:sldMkLst>
        <pc:spChg chg="mod">
          <ac:chgData name="Ali, Syed Waqqas" userId="1b3a5f44-9498-4738-8c4e-8127257d744d" providerId="ADAL" clId="{47A5FD95-D490-45EC-95D9-B790786FFF74}" dt="2024-01-29T01:38:25.152" v="16084" actId="20577"/>
          <ac:spMkLst>
            <pc:docMk/>
            <pc:sldMk cId="3092631361" sldId="41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9T01:39:15.746" v="16140" actId="20577"/>
          <ac:spMkLst>
            <pc:docMk/>
            <pc:sldMk cId="3092631361" sldId="41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30T16:27:05.433" v="16215" actId="20577"/>
        <pc:sldMkLst>
          <pc:docMk/>
          <pc:sldMk cId="3848720858" sldId="417"/>
        </pc:sldMkLst>
        <pc:spChg chg="mod">
          <ac:chgData name="Ali, Syed Waqqas" userId="1b3a5f44-9498-4738-8c4e-8127257d744d" providerId="ADAL" clId="{47A5FD95-D490-45EC-95D9-B790786FFF74}" dt="2024-01-30T16:26:54.314" v="16173" actId="20577"/>
          <ac:spMkLst>
            <pc:docMk/>
            <pc:sldMk cId="3848720858" sldId="41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30T16:27:05.433" v="16215" actId="20577"/>
          <ac:spMkLst>
            <pc:docMk/>
            <pc:sldMk cId="3848720858" sldId="417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47A5FD95-D490-45EC-95D9-B790786FFF74}" dt="2024-01-30T16:27:32.419" v="16216"/>
        <pc:sldMkLst>
          <pc:docMk/>
          <pc:sldMk cId="2686328913" sldId="418"/>
        </pc:sldMkLst>
      </pc:sldChg>
      <pc:sldChg chg="modSp add mod">
        <pc:chgData name="Ali, Syed Waqqas" userId="1b3a5f44-9498-4738-8c4e-8127257d744d" providerId="ADAL" clId="{47A5FD95-D490-45EC-95D9-B790786FFF74}" dt="2024-01-30T16:29:04.512" v="16223" actId="207"/>
        <pc:sldMkLst>
          <pc:docMk/>
          <pc:sldMk cId="3729085018" sldId="419"/>
        </pc:sldMkLst>
        <pc:spChg chg="mod">
          <ac:chgData name="Ali, Syed Waqqas" userId="1b3a5f44-9498-4738-8c4e-8127257d744d" providerId="ADAL" clId="{47A5FD95-D490-45EC-95D9-B790786FFF74}" dt="2024-01-30T16:29:04.512" v="16223" actId="207"/>
          <ac:spMkLst>
            <pc:docMk/>
            <pc:sldMk cId="3729085018" sldId="41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30T16:31:17.956" v="16563" actId="20577"/>
        <pc:sldMkLst>
          <pc:docMk/>
          <pc:sldMk cId="544821061" sldId="420"/>
        </pc:sldMkLst>
        <pc:spChg chg="mod">
          <ac:chgData name="Ali, Syed Waqqas" userId="1b3a5f44-9498-4738-8c4e-8127257d744d" providerId="ADAL" clId="{47A5FD95-D490-45EC-95D9-B790786FFF74}" dt="2024-01-30T16:29:42.993" v="16233" actId="20577"/>
          <ac:spMkLst>
            <pc:docMk/>
            <pc:sldMk cId="544821061" sldId="42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30T16:31:17.956" v="16563" actId="20577"/>
          <ac:spMkLst>
            <pc:docMk/>
            <pc:sldMk cId="544821061" sldId="42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06 – PA2 Intro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Followers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First step: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(A) = (ST(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)) \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=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From the rule: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Starters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 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dirty="0"/>
                  <a:t>	We see A is in the first and second rule.</a:t>
                </a:r>
              </a:p>
              <a:p>
                <a:pPr marL="0" indent="0">
                  <a:buNone/>
                </a:pPr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Second iteration: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(A)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(A) = {$}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 {$} = {$}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From the rule</a:t>
                </a:r>
                <a:r>
                  <a:rPr lang="en-US" sz="2000" b="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∪…∪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Nullable(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	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We find every rule C where A is to the left of Nullable sequences.</a:t>
                </a:r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chemeClr val="bg1">
                        <a:lumMod val="75000"/>
                      </a:schemeClr>
                    </a:solidFill>
                  </a:rPr>
                  <a:t>	This would be Rule 2, because A is to the left of nothing.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464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/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 ::= A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pPr marL="0" indent="0">
                  <a:buNone/>
                </a:pPr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pPr marL="0" indent="0">
                  <a:buNone/>
                </a:pPr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blipFill>
                <a:blip r:embed="rId4"/>
                <a:stretch>
                  <a:fillRect l="-6250" t="-2439" r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17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Followers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First step: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(A) = (ST($)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ST(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)) \ {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} = {$}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From the rule: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800" b="0" i="1" dirty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b="0" i="1" dirty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dirty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Starters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\  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	We see A is in the first and second rule.</a:t>
                </a:r>
              </a:p>
              <a:p>
                <a:pPr marL="0" indent="0">
                  <a:buNone/>
                </a:pPr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0" dirty="0"/>
                  <a:t>Second iteration: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/>
                  <a:t>(A)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(A) = {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}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b="0" dirty="0"/>
                  <a:t> {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} = {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}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From the rule</a:t>
                </a:r>
                <a:r>
                  <a:rPr lang="en-US" sz="2000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and Nullable(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	</a:t>
                </a:r>
                <a:r>
                  <a:rPr lang="en-US" dirty="0"/>
                  <a:t>We find every rule C where A is to the left of Nullable sequences.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	This would be Rule 2, because A is to the left of nothing.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464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/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 ::= A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pPr marL="0" indent="0">
                  <a:buNone/>
                </a:pPr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pPr marL="0" indent="0">
                  <a:buNone/>
                </a:pPr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blipFill>
                <a:blip r:embed="rId4"/>
                <a:stretch>
                  <a:fillRect l="-6250" t="-2439" r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7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Final Followers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Followers(A) 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⋃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{}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forget to union with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9263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Fixed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previous example was simple, some problems will require you to iterate until you hit a fixed point.</a:t>
            </a:r>
          </a:p>
          <a:p>
            <a:endParaRPr lang="en-US" dirty="0"/>
          </a:p>
          <a:p>
            <a:r>
              <a:rPr lang="en-US" dirty="0"/>
              <a:t>Let’s look at the Nullable inductive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8889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Nullable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(S) = N(A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) = N(A)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dirty="0"/>
                  <a:t> N(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) = N(A)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  <a:r>
                  <a:rPr lang="en-US" sz="2800" b="0" dirty="0"/>
                  <a:t>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(A) = (N(B)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N(A))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b="0" dirty="0"/>
                  <a:t> N(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2800" b="0" dirty="0"/>
                  <a:t>) = N(B)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N(A)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(B) = 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sz="2800" b="0" dirty="0"/>
                  <a:t>N(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2800" b="0" dirty="0"/>
                  <a:t>) = 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  <a:r>
                  <a:rPr lang="en-US" sz="2800" b="0" dirty="0"/>
                  <a:t> = N(D)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(D) = 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b="0" dirty="0"/>
                  <a:t> N(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b="0" dirty="0"/>
                  <a:t>)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  <a:r>
                  <a:rPr lang="en-US" sz="2800" b="0" dirty="0"/>
                  <a:t>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/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 ::= A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pPr marL="0" indent="0">
                  <a:buNone/>
                </a:pPr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pPr marL="0" indent="0">
                  <a:buNone/>
                </a:pPr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blipFill>
                <a:blip r:embed="rId4"/>
                <a:stretch>
                  <a:fillRect l="-6250" t="-2439" r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7A7138F-DF69-2BF1-A5F3-0DEB9E3D18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545795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7A7138F-DF69-2BF1-A5F3-0DEB9E3D18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545795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00" t="-1587" r="-3048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587" r="-202381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00" t="-1587" r="-1040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9206" t="-1587" r="-3175" b="-4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276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Nullable Example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(S) = N(A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) = N(A)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dirty="0"/>
                  <a:t> N(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sz="2800" b="0" dirty="0"/>
                  <a:t>) = N(A)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  <a:r>
                  <a:rPr lang="en-US" sz="2800" b="0" dirty="0"/>
                  <a:t>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(A) = (N(B)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N(A))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b="0" dirty="0"/>
                  <a:t> N(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2800" b="0" dirty="0"/>
                  <a:t>) = N(B)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sz="2800" b="0" dirty="0"/>
                  <a:t>N(A)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(B) = 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sz="2800" b="0" dirty="0"/>
                  <a:t>N(</a:t>
                </a:r>
                <a:r>
                  <a:rPr lang="en-US" sz="2800" b="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2800" b="0" dirty="0"/>
                  <a:t>) = 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  <a:r>
                  <a:rPr lang="en-US" sz="2800" b="0" dirty="0"/>
                  <a:t> = N(D)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(D) = N(d)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b="0" dirty="0"/>
                  <a:t> N(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b="0" dirty="0"/>
                  <a:t>)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false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  <a:r>
                  <a:rPr lang="en-US" sz="2800" b="0" dirty="0"/>
                  <a:t>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</a:p>
              <a:p>
                <a:pPr marL="0" indent="0">
                  <a:buNone/>
                </a:pPr>
                <a:endParaRPr lang="en-US" sz="2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/>
                  <a:t>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/>
                  <a:t>(D)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/>
                  <a:t>(A) =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b="0" dirty="0">
                    <a:solidFill>
                      <a:srgbClr val="0070C0"/>
                    </a:solidFill>
                  </a:rPr>
                  <a:t>true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800" b="0" dirty="0"/>
                  <a:t> N(A) = N(A)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/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 ::= A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pPr marL="0" indent="0">
                  <a:buNone/>
                </a:pPr>
                <a:r>
                  <a:rPr lang="en-US" sz="2800" dirty="0"/>
                  <a:t>A ::= BDA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pPr marL="0" indent="0">
                  <a:buNone/>
                </a:pPr>
                <a:r>
                  <a:rPr lang="en-US" sz="2800" dirty="0"/>
                  <a:t>B ::= D |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800" dirty="0"/>
                  <a:t>D ::=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sz="2800" dirty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1A9E3-9E06-666F-8559-A820E4B3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920" y="849381"/>
                <a:ext cx="2048510" cy="2246769"/>
              </a:xfrm>
              <a:prstGeom prst="rect">
                <a:avLst/>
              </a:prstGeom>
              <a:blipFill>
                <a:blip r:embed="rId4"/>
                <a:stretch>
                  <a:fillRect l="-6250" t="-2439" r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7A9DEEC-073E-C636-FD23-41D49405D7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129120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7A9DEEC-073E-C636-FD23-41D49405D7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129120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600" t="-1587" r="-3048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587" r="-202381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2400" t="-1587" r="-1040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9206" t="-1587" r="-3175" b="-4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200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If you see recursion…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Try to rewrite this without recursion</a:t>
                </a:r>
                <a:br>
                  <a:rPr lang="en-US" dirty="0"/>
                </a:br>
                <a:r>
                  <a:rPr lang="en-US" dirty="0"/>
                  <a:t>if possible, otherwise continue iterating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AEDC64-DD74-F83F-4382-3880B6EC0C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811499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7AEDC64-DD74-F83F-4382-3880B6EC0C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811499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00" t="-1587" r="-3048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587" r="-202381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00" t="-1587" r="-1040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206" t="-1587" r="-3175" b="-4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198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If you see recursion…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Try to rewrite this without recursion</a:t>
                </a:r>
              </a:p>
              <a:p>
                <a:endParaRPr lang="en-US" dirty="0"/>
              </a:p>
              <a:p>
                <a:r>
                  <a:rPr lang="en-US" dirty="0"/>
                  <a:t>A ::= (BD)*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r>
                  <a:rPr lang="en-US" dirty="0"/>
                  <a:t>N(A) = </a:t>
                </a:r>
                <a:r>
                  <a:rPr lang="en-US" dirty="0">
                    <a:solidFill>
                      <a:srgbClr val="0070C0"/>
                    </a:solidFill>
                  </a:rPr>
                  <a:t>true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N(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rgbClr val="0070C0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4DC0FA8-3DA0-B257-D7AA-7EFAFF67E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008739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4DC0FA8-3DA0-B257-D7AA-7EFAFF67E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008739"/>
                  </p:ext>
                </p:extLst>
              </p:nvPr>
            </p:nvGraphicFramePr>
            <p:xfrm>
              <a:off x="7870370" y="3278777"/>
              <a:ext cx="3825060" cy="19141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65012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765012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38283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600" t="-1587" r="-3048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587" r="-202381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2400" t="-1587" r="-104000" b="-4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206" t="-1587" r="-3175" b="-4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3828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075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Nullable Example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4DC0FA8-3DA0-B257-D7AA-7EFAFF67E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25280"/>
                  </p:ext>
                </p:extLst>
              </p:nvPr>
            </p:nvGraphicFramePr>
            <p:xfrm>
              <a:off x="1585055" y="2204850"/>
              <a:ext cx="5808435" cy="339258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61687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678517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3200" b="1" i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94DC0FA8-3DA0-B257-D7AA-7EFAFF67E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25280"/>
                  </p:ext>
                </p:extLst>
              </p:nvPr>
            </p:nvGraphicFramePr>
            <p:xfrm>
              <a:off x="1585055" y="2204850"/>
              <a:ext cx="5808435" cy="339258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161687">
                      <a:extLst>
                        <a:ext uri="{9D8B030D-6E8A-4147-A177-3AD203B41FA5}">
                          <a16:colId xmlns:a16="http://schemas.microsoft.com/office/drawing/2014/main" val="2446987228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1751623835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1748560961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541072056"/>
                        </a:ext>
                      </a:extLst>
                    </a:gridCol>
                    <a:gridCol w="1161687">
                      <a:extLst>
                        <a:ext uri="{9D8B030D-6E8A-4147-A177-3AD203B41FA5}">
                          <a16:colId xmlns:a16="http://schemas.microsoft.com/office/drawing/2014/main" val="2385295352"/>
                        </a:ext>
                      </a:extLst>
                    </a:gridCol>
                  </a:tblGrid>
                  <a:tr h="678517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79" t="-893" r="-303684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4" t="-893" r="-202094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105" t="-893" r="-103158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893" r="-2618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447403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038465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284547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5041880"/>
                      </a:ext>
                    </a:extLst>
                  </a:tr>
                  <a:tr h="6785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08693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CDEE43-F06C-36DB-FA1D-48E7909A0F04}"/>
              </a:ext>
            </a:extLst>
          </p:cNvPr>
          <p:cNvSpPr/>
          <p:nvPr/>
        </p:nvSpPr>
        <p:spPr>
          <a:xfrm>
            <a:off x="4911639" y="1822269"/>
            <a:ext cx="2690948" cy="4173582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50A758-7882-48BF-C35D-2B3AF1CC26AD}"/>
                  </a:ext>
                </a:extLst>
              </p:cNvPr>
              <p:cNvSpPr txBox="1"/>
              <p:nvPr/>
            </p:nvSpPr>
            <p:spPr>
              <a:xfrm>
                <a:off x="8382033" y="3239422"/>
                <a:ext cx="262982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Fixed Point</a:t>
                </a:r>
                <a:br>
                  <a:rPr lang="en-US" sz="4000" dirty="0"/>
                </a:br>
                <a:r>
                  <a:rPr lang="en-US" sz="40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50A758-7882-48BF-C35D-2B3AF1CC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33" y="3239422"/>
                <a:ext cx="2629823" cy="1323439"/>
              </a:xfrm>
              <a:prstGeom prst="rect">
                <a:avLst/>
              </a:prstGeom>
              <a:blipFill>
                <a:blip r:embed="rId4"/>
                <a:stretch>
                  <a:fillRect l="-7889" t="-8257" r="-4640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42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From your feedback: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 won’t ask for Predict sets in midterms/finals, but Nullable, Starters, and Followers is fair game</a:t>
            </a:r>
          </a:p>
          <a:p>
            <a:r>
              <a:rPr lang="en-US" sz="3600" dirty="0"/>
              <a:t>Instead, Predict can be practiced in the first WA</a:t>
            </a:r>
            <a:br>
              <a:rPr lang="en-US" sz="3600" dirty="0"/>
            </a:br>
            <a:r>
              <a:rPr lang="en-US" sz="3600" dirty="0"/>
              <a:t>(to be released on Thursday)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518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PA1 Due 1/31 11:59pm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Make sure to use office hours resources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4872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PA2 –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ASTs and Operator Precedence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0435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Recap of PA1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Getting started may be difficult</a:t>
            </a:r>
          </a:p>
          <a:p>
            <a:r>
              <a:rPr lang="en-US" sz="3600" dirty="0"/>
              <a:t>Syntax Analysis can be somewhat difficult, even for </a:t>
            </a:r>
            <a:r>
              <a:rPr lang="en-US" sz="3600" dirty="0" err="1"/>
              <a:t>miniJava</a:t>
            </a:r>
            <a:r>
              <a:rPr lang="en-US" sz="3600" dirty="0"/>
              <a:t> (imagine C++)</a:t>
            </a:r>
          </a:p>
          <a:p>
            <a:endParaRPr lang="en-US" sz="3600" dirty="0"/>
          </a:p>
          <a:p>
            <a:r>
              <a:rPr lang="en-US" sz="3600" dirty="0"/>
              <a:t>It still feels like we are far from having a fully functional compiler … 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7561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 will be happy to know, you actually accomplished quite a bit of the compiler in PA1</a:t>
            </a:r>
          </a:p>
          <a:p>
            <a:endParaRPr lang="en-US" sz="3600" dirty="0"/>
          </a:p>
          <a:p>
            <a:r>
              <a:rPr lang="en-US" sz="3600" dirty="0"/>
              <a:t>PA2 can be described as two things:</a:t>
            </a:r>
          </a:p>
          <a:p>
            <a:pPr marL="514350" indent="-514350">
              <a:buAutoNum type="arabicPeriod"/>
            </a:pPr>
            <a:r>
              <a:rPr lang="en-US" sz="4000" dirty="0"/>
              <a:t>“Package syntax into data structures”</a:t>
            </a:r>
          </a:p>
          <a:p>
            <a:pPr marL="514350" indent="-514350">
              <a:buAutoNum type="arabicPeriod"/>
            </a:pPr>
            <a:r>
              <a:rPr lang="en-US" sz="4000" dirty="0"/>
              <a:t>“Operator precedence”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5965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PA2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Learn about Abstract Syntax Trees</a:t>
            </a:r>
          </a:p>
          <a:p>
            <a:r>
              <a:rPr lang="en-US" sz="3600" dirty="0"/>
              <a:t>Package the </a:t>
            </a:r>
            <a:r>
              <a:rPr lang="en-US" sz="3600" dirty="0" err="1"/>
              <a:t>miniJava</a:t>
            </a:r>
            <a:r>
              <a:rPr lang="en-US" sz="3600" dirty="0"/>
              <a:t> syntax into AST data structures</a:t>
            </a:r>
          </a:p>
          <a:p>
            <a:r>
              <a:rPr lang="en-US" sz="3600" dirty="0"/>
              <a:t>Return one AST that encapsulates the entire program being compiled</a:t>
            </a:r>
          </a:p>
          <a:p>
            <a:endParaRPr lang="en-US" sz="3600" dirty="0"/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Data must be organized in a consistent manner, e.g., in a “Method List” data structure, methods appear in order as they appear in the source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16167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PA2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Learn about Abstract Syntax Trees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Package the </a:t>
            </a:r>
            <a:r>
              <a:rPr lang="en-US" sz="3600" dirty="0" err="1">
                <a:solidFill>
                  <a:schemeClr val="bg1">
                    <a:lumMod val="85000"/>
                  </a:schemeClr>
                </a:solidFill>
              </a:rPr>
              <a:t>miniJava</a:t>
            </a: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 syntax into AST data structures</a:t>
            </a:r>
          </a:p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Return one AST that encapsulates the entire program being compiled</a:t>
            </a:r>
          </a:p>
          <a:p>
            <a:endParaRPr lang="en-US" sz="3600" dirty="0"/>
          </a:p>
          <a:p>
            <a:r>
              <a:rPr lang="en-US" sz="3600" dirty="0"/>
              <a:t>Data must be organized in a consistent manner, e.g., in a “Method List” data structure, methods appear in order as they appear in the source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2908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Syntax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9361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Abstract Syntax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Recall the graph exercise for the CFG in Lec02, we will try to build a graph like that except for the input source file</a:t>
            </a:r>
          </a:p>
          <a:p>
            <a:endParaRPr lang="en-US" dirty="0"/>
          </a:p>
          <a:p>
            <a:r>
              <a:rPr lang="en-US" dirty="0"/>
              <a:t>Only syntactically valid programs have an AST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Building an AST is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easier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with an EBNF grammar rather than the original recursive CFG,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Where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easier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in this context just means less to write down, although some problems may also arise when generating the AST grammar.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8565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Abstract Syntax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Recall the graph exercise for the CFG in Lec02, we will try to build a graph like that except for the input source file</a:t>
            </a:r>
          </a:p>
          <a:p>
            <a:endParaRPr lang="en-US" dirty="0"/>
          </a:p>
          <a:p>
            <a:r>
              <a:rPr lang="en-US" dirty="0"/>
              <a:t>Only syntactically valid programs have an AST</a:t>
            </a:r>
          </a:p>
          <a:p>
            <a:endParaRPr lang="en-US" dirty="0"/>
          </a:p>
          <a:p>
            <a:r>
              <a:rPr lang="en-US" dirty="0"/>
              <a:t>Building an AST is </a:t>
            </a:r>
            <a:r>
              <a:rPr lang="en-US" i="1" dirty="0"/>
              <a:t>easier</a:t>
            </a:r>
            <a:r>
              <a:rPr lang="en-US" dirty="0"/>
              <a:t> with an EBNF grammar rather than the original recursive CFG,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 </a:t>
            </a:r>
            <a:r>
              <a:rPr lang="en-US" i="1" dirty="0"/>
              <a:t>easier</a:t>
            </a:r>
            <a:r>
              <a:rPr lang="en-US" dirty="0"/>
              <a:t> in this context just means less to write down, although some problems may also arise when generating the AST grammar.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19404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 the CFG:</a:t>
            </a:r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E Op T | T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3600" dirty="0"/>
              <a:t>Op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C9B30-0D1A-5C87-5B5E-8376901B3A35}"/>
              </a:ext>
            </a:extLst>
          </p:cNvPr>
          <p:cNvSpPr txBox="1"/>
          <p:nvPr/>
        </p:nvSpPr>
        <p:spPr>
          <a:xfrm>
            <a:off x="6335486" y="2961697"/>
            <a:ext cx="4475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What is the EBNF of this?</a:t>
            </a:r>
          </a:p>
        </p:txBody>
      </p:sp>
    </p:spTree>
    <p:extLst>
      <p:ext uri="{BB962C8B-B14F-4D97-AF65-F5344CB8AC3E}">
        <p14:creationId xmlns:p14="http://schemas.microsoft.com/office/powerpoint/2010/main" val="1654999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r>
              <a:rPr lang="en-US" dirty="0"/>
              <a:t>CFG -&gt; EBNF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CFG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E Op T | T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3600" dirty="0"/>
              <a:t>Op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  <a:p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EBNF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(Op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3600" dirty="0"/>
              <a:t>Op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  <a:p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36768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87889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Quick Recap on LL(1)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 the following: for every CFG rule, you do not know the sequence corresponding to that rule, but you DO know that the starters are disjoint.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Is it LL(1)?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6847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EBNF 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that we have the grammar in the much easier EBNF, we can construct an AST.</a:t>
            </a:r>
          </a:p>
          <a:p>
            <a:endParaRPr lang="en-US" sz="3600" dirty="0"/>
          </a:p>
          <a:p>
            <a:r>
              <a:rPr lang="en-US" sz="3600" dirty="0"/>
              <a:t>An AST is a graph that describes the structure of your </a:t>
            </a:r>
            <a:r>
              <a:rPr lang="en-US" sz="3600" b="1" dirty="0"/>
              <a:t>input source </a:t>
            </a:r>
            <a:r>
              <a:rPr lang="en-US" sz="3600" b="1"/>
              <a:t>code</a:t>
            </a:r>
            <a:r>
              <a:rPr lang="en-US" sz="3600"/>
              <a:t>.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44821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None/>
            </a:pPr>
            <a:r>
              <a:rPr lang="en-US" dirty="0"/>
              <a:t>Apply: S ::=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dirty="0"/>
              <a:t>, Left: E=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 + (3 * 4)</a:t>
            </a:r>
            <a:r>
              <a:rPr lang="en-US" dirty="0"/>
              <a:t>, Right: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2998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None/>
            </a:pPr>
            <a:r>
              <a:rPr lang="en-US" dirty="0"/>
              <a:t>Apply: E ::= T Op T, Left: E=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dirty="0"/>
              <a:t>, Op=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dirty="0"/>
              <a:t>, Right: T=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( 3 * 4 )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26846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None/>
            </a:pPr>
            <a:r>
              <a:rPr lang="en-US" dirty="0"/>
              <a:t>Apply: 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C6AF56-7BD1-0D85-5CBB-8670870B17C7}"/>
              </a:ext>
            </a:extLst>
          </p:cNvPr>
          <p:cNvSpPr txBox="1"/>
          <p:nvPr/>
        </p:nvSpPr>
        <p:spPr>
          <a:xfrm>
            <a:off x="1843068" y="42615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8324E3-8430-5FD2-746B-858FF4AD70AD}"/>
              </a:ext>
            </a:extLst>
          </p:cNvPr>
          <p:cNvCxnSpPr/>
          <p:nvPr/>
        </p:nvCxnSpPr>
        <p:spPr>
          <a:xfrm flipH="1">
            <a:off x="2180821" y="402372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23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None/>
            </a:pPr>
            <a:r>
              <a:rPr lang="en-US" dirty="0"/>
              <a:t>Apply: 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, Left: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, Middle: E=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3*4</a:t>
            </a:r>
            <a:r>
              <a:rPr lang="en-US" dirty="0"/>
              <a:t>, Right: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9DD6F-80D2-C729-1EB1-4397A1E15B69}"/>
              </a:ext>
            </a:extLst>
          </p:cNvPr>
          <p:cNvCxnSpPr/>
          <p:nvPr/>
        </p:nvCxnSpPr>
        <p:spPr>
          <a:xfrm flipH="1">
            <a:off x="4946502" y="403837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B9A329-6E53-006E-24B3-8E8D95913CAC}"/>
              </a:ext>
            </a:extLst>
          </p:cNvPr>
          <p:cNvCxnSpPr>
            <a:cxnSpLocks/>
          </p:cNvCxnSpPr>
          <p:nvPr/>
        </p:nvCxnSpPr>
        <p:spPr>
          <a:xfrm>
            <a:off x="6258865" y="4038374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16DD24-FC74-D6AE-F87F-311357C2ACDE}"/>
              </a:ext>
            </a:extLst>
          </p:cNvPr>
          <p:cNvCxnSpPr>
            <a:cxnSpLocks/>
          </p:cNvCxnSpPr>
          <p:nvPr/>
        </p:nvCxnSpPr>
        <p:spPr>
          <a:xfrm>
            <a:off x="6098407" y="405203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9263FE-6D46-8CCC-3F89-9683206B9899}"/>
              </a:ext>
            </a:extLst>
          </p:cNvPr>
          <p:cNvSpPr txBox="1"/>
          <p:nvPr/>
        </p:nvSpPr>
        <p:spPr>
          <a:xfrm>
            <a:off x="4823505" y="4337231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0DC65-BB51-385E-BEC4-1F22BF2254A1}"/>
              </a:ext>
            </a:extLst>
          </p:cNvPr>
          <p:cNvSpPr txBox="1"/>
          <p:nvPr/>
        </p:nvSpPr>
        <p:spPr>
          <a:xfrm>
            <a:off x="7099461" y="4337232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235210-5B97-DD98-A0DD-77B5A7B86109}"/>
              </a:ext>
            </a:extLst>
          </p:cNvPr>
          <p:cNvSpPr txBox="1"/>
          <p:nvPr/>
        </p:nvSpPr>
        <p:spPr>
          <a:xfrm>
            <a:off x="5932629" y="433723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5112BF-CD77-B1B4-1C7A-1A8B29EB814B}"/>
              </a:ext>
            </a:extLst>
          </p:cNvPr>
          <p:cNvSpPr txBox="1"/>
          <p:nvPr/>
        </p:nvSpPr>
        <p:spPr>
          <a:xfrm>
            <a:off x="1843068" y="42615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35FF08-324D-AAE0-6E69-3CE85BB3BCE2}"/>
              </a:ext>
            </a:extLst>
          </p:cNvPr>
          <p:cNvCxnSpPr/>
          <p:nvPr/>
        </p:nvCxnSpPr>
        <p:spPr>
          <a:xfrm flipH="1">
            <a:off x="2180821" y="402372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46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None/>
            </a:pPr>
            <a:r>
              <a:rPr lang="en-US" dirty="0"/>
              <a:t>Apply: E ::= T Op T, Left: T=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dirty="0"/>
              <a:t>, Middle: Op=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dirty="0"/>
              <a:t>, Right: T=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9DD6F-80D2-C729-1EB1-4397A1E15B69}"/>
              </a:ext>
            </a:extLst>
          </p:cNvPr>
          <p:cNvCxnSpPr/>
          <p:nvPr/>
        </p:nvCxnSpPr>
        <p:spPr>
          <a:xfrm flipH="1">
            <a:off x="4946502" y="403837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B9A329-6E53-006E-24B3-8E8D95913CAC}"/>
              </a:ext>
            </a:extLst>
          </p:cNvPr>
          <p:cNvCxnSpPr>
            <a:cxnSpLocks/>
          </p:cNvCxnSpPr>
          <p:nvPr/>
        </p:nvCxnSpPr>
        <p:spPr>
          <a:xfrm>
            <a:off x="6258865" y="4038374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16DD24-FC74-D6AE-F87F-311357C2ACDE}"/>
              </a:ext>
            </a:extLst>
          </p:cNvPr>
          <p:cNvCxnSpPr>
            <a:cxnSpLocks/>
          </p:cNvCxnSpPr>
          <p:nvPr/>
        </p:nvCxnSpPr>
        <p:spPr>
          <a:xfrm>
            <a:off x="6098407" y="405203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9263FE-6D46-8CCC-3F89-9683206B9899}"/>
              </a:ext>
            </a:extLst>
          </p:cNvPr>
          <p:cNvSpPr txBox="1"/>
          <p:nvPr/>
        </p:nvSpPr>
        <p:spPr>
          <a:xfrm>
            <a:off x="4823505" y="4337231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0DC65-BB51-385E-BEC4-1F22BF2254A1}"/>
              </a:ext>
            </a:extLst>
          </p:cNvPr>
          <p:cNvSpPr txBox="1"/>
          <p:nvPr/>
        </p:nvSpPr>
        <p:spPr>
          <a:xfrm>
            <a:off x="7099461" y="4337232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235210-5B97-DD98-A0DD-77B5A7B86109}"/>
              </a:ext>
            </a:extLst>
          </p:cNvPr>
          <p:cNvSpPr txBox="1"/>
          <p:nvPr/>
        </p:nvSpPr>
        <p:spPr>
          <a:xfrm>
            <a:off x="5932629" y="433723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AB42CD-2BB3-7A2E-7E65-D949AD665EE0}"/>
              </a:ext>
            </a:extLst>
          </p:cNvPr>
          <p:cNvSpPr txBox="1"/>
          <p:nvPr/>
        </p:nvSpPr>
        <p:spPr>
          <a:xfrm>
            <a:off x="4620266" y="504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FE371-6E51-7C5A-96FD-8F02D1DB5351}"/>
              </a:ext>
            </a:extLst>
          </p:cNvPr>
          <p:cNvSpPr txBox="1"/>
          <p:nvPr/>
        </p:nvSpPr>
        <p:spPr>
          <a:xfrm>
            <a:off x="7249803" y="504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F562DC-D7CF-C60C-1CD9-AFB462613E55}"/>
              </a:ext>
            </a:extLst>
          </p:cNvPr>
          <p:cNvCxnSpPr/>
          <p:nvPr/>
        </p:nvCxnSpPr>
        <p:spPr>
          <a:xfrm flipH="1">
            <a:off x="4955614" y="4804603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F849E1-BA39-2C70-CEAD-807978310055}"/>
              </a:ext>
            </a:extLst>
          </p:cNvPr>
          <p:cNvCxnSpPr>
            <a:cxnSpLocks/>
          </p:cNvCxnSpPr>
          <p:nvPr/>
        </p:nvCxnSpPr>
        <p:spPr>
          <a:xfrm>
            <a:off x="6267977" y="480460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6BD87C-56B0-6286-AC99-DC60256F7D89}"/>
              </a:ext>
            </a:extLst>
          </p:cNvPr>
          <p:cNvCxnSpPr>
            <a:cxnSpLocks/>
          </p:cNvCxnSpPr>
          <p:nvPr/>
        </p:nvCxnSpPr>
        <p:spPr>
          <a:xfrm>
            <a:off x="6107519" y="4818266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7BE754F-A1D1-A854-0D1C-09EF93EA16E1}"/>
              </a:ext>
            </a:extLst>
          </p:cNvPr>
          <p:cNvSpPr txBox="1"/>
          <p:nvPr/>
        </p:nvSpPr>
        <p:spPr>
          <a:xfrm>
            <a:off x="5723437" y="505606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9A6728-A5BA-690C-FF47-2DFD198B0112}"/>
              </a:ext>
            </a:extLst>
          </p:cNvPr>
          <p:cNvSpPr txBox="1"/>
          <p:nvPr/>
        </p:nvSpPr>
        <p:spPr>
          <a:xfrm>
            <a:off x="1843068" y="42615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92DD5C-4FA1-3487-7170-7D3136B80441}"/>
              </a:ext>
            </a:extLst>
          </p:cNvPr>
          <p:cNvCxnSpPr/>
          <p:nvPr/>
        </p:nvCxnSpPr>
        <p:spPr>
          <a:xfrm flipH="1">
            <a:off x="2180821" y="402372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1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None/>
            </a:pPr>
            <a:r>
              <a:rPr lang="en-US" dirty="0"/>
              <a:t>Apply: 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9DD6F-80D2-C729-1EB1-4397A1E15B69}"/>
              </a:ext>
            </a:extLst>
          </p:cNvPr>
          <p:cNvCxnSpPr/>
          <p:nvPr/>
        </p:nvCxnSpPr>
        <p:spPr>
          <a:xfrm flipH="1">
            <a:off x="4946502" y="403837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B9A329-6E53-006E-24B3-8E8D95913CAC}"/>
              </a:ext>
            </a:extLst>
          </p:cNvPr>
          <p:cNvCxnSpPr>
            <a:cxnSpLocks/>
          </p:cNvCxnSpPr>
          <p:nvPr/>
        </p:nvCxnSpPr>
        <p:spPr>
          <a:xfrm>
            <a:off x="6258865" y="4038374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16DD24-FC74-D6AE-F87F-311357C2ACDE}"/>
              </a:ext>
            </a:extLst>
          </p:cNvPr>
          <p:cNvCxnSpPr>
            <a:cxnSpLocks/>
          </p:cNvCxnSpPr>
          <p:nvPr/>
        </p:nvCxnSpPr>
        <p:spPr>
          <a:xfrm>
            <a:off x="6098407" y="405203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9263FE-6D46-8CCC-3F89-9683206B9899}"/>
              </a:ext>
            </a:extLst>
          </p:cNvPr>
          <p:cNvSpPr txBox="1"/>
          <p:nvPr/>
        </p:nvSpPr>
        <p:spPr>
          <a:xfrm>
            <a:off x="4823505" y="4337231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0DC65-BB51-385E-BEC4-1F22BF2254A1}"/>
              </a:ext>
            </a:extLst>
          </p:cNvPr>
          <p:cNvSpPr txBox="1"/>
          <p:nvPr/>
        </p:nvSpPr>
        <p:spPr>
          <a:xfrm>
            <a:off x="7099461" y="4337232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235210-5B97-DD98-A0DD-77B5A7B86109}"/>
              </a:ext>
            </a:extLst>
          </p:cNvPr>
          <p:cNvSpPr txBox="1"/>
          <p:nvPr/>
        </p:nvSpPr>
        <p:spPr>
          <a:xfrm>
            <a:off x="5932629" y="433723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AB42CD-2BB3-7A2E-7E65-D949AD665EE0}"/>
              </a:ext>
            </a:extLst>
          </p:cNvPr>
          <p:cNvSpPr txBox="1"/>
          <p:nvPr/>
        </p:nvSpPr>
        <p:spPr>
          <a:xfrm>
            <a:off x="4620266" y="504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FE371-6E51-7C5A-96FD-8F02D1DB5351}"/>
              </a:ext>
            </a:extLst>
          </p:cNvPr>
          <p:cNvSpPr txBox="1"/>
          <p:nvPr/>
        </p:nvSpPr>
        <p:spPr>
          <a:xfrm>
            <a:off x="7249803" y="504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5F562DC-D7CF-C60C-1CD9-AFB462613E55}"/>
              </a:ext>
            </a:extLst>
          </p:cNvPr>
          <p:cNvCxnSpPr/>
          <p:nvPr/>
        </p:nvCxnSpPr>
        <p:spPr>
          <a:xfrm flipH="1">
            <a:off x="4955614" y="4804603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F849E1-BA39-2C70-CEAD-807978310055}"/>
              </a:ext>
            </a:extLst>
          </p:cNvPr>
          <p:cNvCxnSpPr>
            <a:cxnSpLocks/>
          </p:cNvCxnSpPr>
          <p:nvPr/>
        </p:nvCxnSpPr>
        <p:spPr>
          <a:xfrm>
            <a:off x="6267977" y="480460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6BD87C-56B0-6286-AC99-DC60256F7D89}"/>
              </a:ext>
            </a:extLst>
          </p:cNvPr>
          <p:cNvCxnSpPr>
            <a:cxnSpLocks/>
          </p:cNvCxnSpPr>
          <p:nvPr/>
        </p:nvCxnSpPr>
        <p:spPr>
          <a:xfrm>
            <a:off x="6107519" y="4818266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7BE754F-A1D1-A854-0D1C-09EF93EA16E1}"/>
              </a:ext>
            </a:extLst>
          </p:cNvPr>
          <p:cNvSpPr txBox="1"/>
          <p:nvPr/>
        </p:nvSpPr>
        <p:spPr>
          <a:xfrm>
            <a:off x="5723437" y="505606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5C5F45-78D9-7DB1-78A3-208E9B49F866}"/>
              </a:ext>
            </a:extLst>
          </p:cNvPr>
          <p:cNvSpPr txBox="1"/>
          <p:nvPr/>
        </p:nvSpPr>
        <p:spPr>
          <a:xfrm>
            <a:off x="3286768" y="56783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6ED4E5-4FB2-63BC-4055-69FC25DF448B}"/>
              </a:ext>
            </a:extLst>
          </p:cNvPr>
          <p:cNvCxnSpPr/>
          <p:nvPr/>
        </p:nvCxnSpPr>
        <p:spPr>
          <a:xfrm flipH="1">
            <a:off x="3624521" y="5440553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8D22C0F-AFBB-476E-1368-8830BE612988}"/>
              </a:ext>
            </a:extLst>
          </p:cNvPr>
          <p:cNvSpPr txBox="1"/>
          <p:nvPr/>
        </p:nvSpPr>
        <p:spPr>
          <a:xfrm>
            <a:off x="8604497" y="56750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2B390E-95FA-2D1B-C52B-8F7D8681977D}"/>
              </a:ext>
            </a:extLst>
          </p:cNvPr>
          <p:cNvCxnSpPr>
            <a:cxnSpLocks/>
          </p:cNvCxnSpPr>
          <p:nvPr/>
        </p:nvCxnSpPr>
        <p:spPr>
          <a:xfrm>
            <a:off x="7625076" y="5437261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804B28-F95E-06F1-AD92-EFE4C1DB0671}"/>
              </a:ext>
            </a:extLst>
          </p:cNvPr>
          <p:cNvSpPr txBox="1"/>
          <p:nvPr/>
        </p:nvSpPr>
        <p:spPr>
          <a:xfrm>
            <a:off x="1843068" y="42615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DECCCC-1138-3553-F51D-DAF8D2163A51}"/>
              </a:ext>
            </a:extLst>
          </p:cNvPr>
          <p:cNvCxnSpPr/>
          <p:nvPr/>
        </p:nvCxnSpPr>
        <p:spPr>
          <a:xfrm flipH="1">
            <a:off x="2180821" y="402372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625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used the CFG?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6408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Without EBNF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2D7DE-2F50-C9C9-A5F1-205C1500B1CA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E Op T | T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905472-B0DB-F0CC-45B1-65E4C102C9AA}"/>
              </a:ext>
            </a:extLst>
          </p:cNvPr>
          <p:cNvSpPr txBox="1">
            <a:spLocks/>
          </p:cNvSpPr>
          <p:nvPr/>
        </p:nvSpPr>
        <p:spPr>
          <a:xfrm>
            <a:off x="838200" y="1417447"/>
            <a:ext cx="10515600" cy="848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Let’s construct the syntax tree for 2 + ( 3 * 4 ) $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Tree is lengthier, and can get quite messy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3598C0-AC7B-5250-970F-9E3F895DB303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78F620-304D-1CFD-DBD2-CE6DDCE4AB25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9BBD6B-8D7C-0AD1-7823-8E4B7F5704A0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CF32E2-1749-AD2B-B841-49792E9A69FD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A6357B-2C16-59D4-3310-9F2A11F4E13A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A40A616-B44E-B295-BB59-7FB28845C8A9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761BD6-5DC1-BD3A-C2ED-542917DDDF29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4970C4-32F3-B1C6-07A0-D3B9C15F0720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A7CB64-5E0D-D664-D29D-4F9FED01CA77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32DBCB5-D0AA-4283-6971-0EA57EB22C23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6A8B22-383A-8E80-35C2-5BF9E104FF57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D9D328-BD82-CE31-FCC4-9598B34EFE14}"/>
              </a:ext>
            </a:extLst>
          </p:cNvPr>
          <p:cNvCxnSpPr/>
          <p:nvPr/>
        </p:nvCxnSpPr>
        <p:spPr>
          <a:xfrm flipH="1">
            <a:off x="4946502" y="403837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964DEEC-8A7E-54F9-1B8D-084F2E368F7D}"/>
              </a:ext>
            </a:extLst>
          </p:cNvPr>
          <p:cNvCxnSpPr>
            <a:cxnSpLocks/>
          </p:cNvCxnSpPr>
          <p:nvPr/>
        </p:nvCxnSpPr>
        <p:spPr>
          <a:xfrm>
            <a:off x="6258865" y="4038374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1468F5E-1762-B324-1456-F1D384C61429}"/>
              </a:ext>
            </a:extLst>
          </p:cNvPr>
          <p:cNvCxnSpPr>
            <a:cxnSpLocks/>
          </p:cNvCxnSpPr>
          <p:nvPr/>
        </p:nvCxnSpPr>
        <p:spPr>
          <a:xfrm>
            <a:off x="6098407" y="405203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FC49C0B-8F1A-C47E-2359-9A1EA621E643}"/>
              </a:ext>
            </a:extLst>
          </p:cNvPr>
          <p:cNvSpPr txBox="1"/>
          <p:nvPr/>
        </p:nvSpPr>
        <p:spPr>
          <a:xfrm>
            <a:off x="4823505" y="4337231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7BA51C-F5F3-59E2-48C5-C338F60DC3F6}"/>
              </a:ext>
            </a:extLst>
          </p:cNvPr>
          <p:cNvSpPr txBox="1"/>
          <p:nvPr/>
        </p:nvSpPr>
        <p:spPr>
          <a:xfrm>
            <a:off x="7099461" y="4337232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1896F8-41BC-BE5A-7F74-DF6EF6601C17}"/>
              </a:ext>
            </a:extLst>
          </p:cNvPr>
          <p:cNvSpPr txBox="1"/>
          <p:nvPr/>
        </p:nvSpPr>
        <p:spPr>
          <a:xfrm>
            <a:off x="5932629" y="433723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94CFE6-6157-395B-678F-5C027B2BCF8C}"/>
              </a:ext>
            </a:extLst>
          </p:cNvPr>
          <p:cNvSpPr txBox="1"/>
          <p:nvPr/>
        </p:nvSpPr>
        <p:spPr>
          <a:xfrm>
            <a:off x="4620266" y="504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A9A1E4B-C7C9-9A16-E83D-18666A321FCC}"/>
              </a:ext>
            </a:extLst>
          </p:cNvPr>
          <p:cNvSpPr txBox="1"/>
          <p:nvPr/>
        </p:nvSpPr>
        <p:spPr>
          <a:xfrm>
            <a:off x="7249803" y="5042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70699F0-D2E0-CC99-03F0-01A7ABB58E98}"/>
              </a:ext>
            </a:extLst>
          </p:cNvPr>
          <p:cNvCxnSpPr/>
          <p:nvPr/>
        </p:nvCxnSpPr>
        <p:spPr>
          <a:xfrm flipH="1">
            <a:off x="4955614" y="4804603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1237505-B8D1-9DDD-A0CA-3EFD9C90E90E}"/>
              </a:ext>
            </a:extLst>
          </p:cNvPr>
          <p:cNvCxnSpPr>
            <a:cxnSpLocks/>
          </p:cNvCxnSpPr>
          <p:nvPr/>
        </p:nvCxnSpPr>
        <p:spPr>
          <a:xfrm>
            <a:off x="6267977" y="480460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DB5D954-0F3D-42BC-3ABE-32E11348A7DE}"/>
              </a:ext>
            </a:extLst>
          </p:cNvPr>
          <p:cNvCxnSpPr>
            <a:cxnSpLocks/>
          </p:cNvCxnSpPr>
          <p:nvPr/>
        </p:nvCxnSpPr>
        <p:spPr>
          <a:xfrm>
            <a:off x="6107519" y="4818266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2DF84E-A0F6-BC40-8308-05842EC2053C}"/>
              </a:ext>
            </a:extLst>
          </p:cNvPr>
          <p:cNvSpPr txBox="1"/>
          <p:nvPr/>
        </p:nvSpPr>
        <p:spPr>
          <a:xfrm>
            <a:off x="5723437" y="5056063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6C306F0-9FC8-0797-83AD-61C3E8909774}"/>
              </a:ext>
            </a:extLst>
          </p:cNvPr>
          <p:cNvSpPr txBox="1"/>
          <p:nvPr/>
        </p:nvSpPr>
        <p:spPr>
          <a:xfrm>
            <a:off x="2371815" y="58524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52B7AAE-C238-CA04-1B30-7613FAC0B52F}"/>
              </a:ext>
            </a:extLst>
          </p:cNvPr>
          <p:cNvCxnSpPr/>
          <p:nvPr/>
        </p:nvCxnSpPr>
        <p:spPr>
          <a:xfrm flipH="1">
            <a:off x="2709568" y="5614670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22FC619-650D-CEA8-186A-819D7FB7BB1F}"/>
              </a:ext>
            </a:extLst>
          </p:cNvPr>
          <p:cNvSpPr txBox="1"/>
          <p:nvPr/>
        </p:nvSpPr>
        <p:spPr>
          <a:xfrm>
            <a:off x="8604497" y="56750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07418BC-3A60-8354-C5B6-A2C6A7C8075A}"/>
              </a:ext>
            </a:extLst>
          </p:cNvPr>
          <p:cNvCxnSpPr>
            <a:cxnSpLocks/>
          </p:cNvCxnSpPr>
          <p:nvPr/>
        </p:nvCxnSpPr>
        <p:spPr>
          <a:xfrm>
            <a:off x="7625076" y="5437261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B67EE23-8716-8636-14D1-FEA699FF528E}"/>
              </a:ext>
            </a:extLst>
          </p:cNvPr>
          <p:cNvSpPr txBox="1"/>
          <p:nvPr/>
        </p:nvSpPr>
        <p:spPr>
          <a:xfrm>
            <a:off x="1845473" y="426151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7E08159-6D4E-04A9-EA05-5FCD249F9478}"/>
              </a:ext>
            </a:extLst>
          </p:cNvPr>
          <p:cNvCxnSpPr/>
          <p:nvPr/>
        </p:nvCxnSpPr>
        <p:spPr>
          <a:xfrm flipH="1">
            <a:off x="2180821" y="4023722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CD38220-F46B-C10E-9227-6C751C7382C2}"/>
              </a:ext>
            </a:extLst>
          </p:cNvPr>
          <p:cNvSpPr txBox="1"/>
          <p:nvPr/>
        </p:nvSpPr>
        <p:spPr>
          <a:xfrm>
            <a:off x="457839" y="48657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12174E3-450F-4B71-2981-E420FEC09FEA}"/>
              </a:ext>
            </a:extLst>
          </p:cNvPr>
          <p:cNvCxnSpPr/>
          <p:nvPr/>
        </p:nvCxnSpPr>
        <p:spPr>
          <a:xfrm flipH="1">
            <a:off x="795592" y="462796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9B3C518-7868-E387-8C1B-FEE12CA6E02A}"/>
              </a:ext>
            </a:extLst>
          </p:cNvPr>
          <p:cNvSpPr txBox="1"/>
          <p:nvPr/>
        </p:nvSpPr>
        <p:spPr>
          <a:xfrm>
            <a:off x="3740546" y="535164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F8109C-95B8-4610-0C12-A388535E52A0}"/>
              </a:ext>
            </a:extLst>
          </p:cNvPr>
          <p:cNvCxnSpPr>
            <a:cxnSpLocks/>
          </p:cNvCxnSpPr>
          <p:nvPr/>
        </p:nvCxnSpPr>
        <p:spPr>
          <a:xfrm flipH="1">
            <a:off x="4120239" y="5361550"/>
            <a:ext cx="545547" cy="19035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112ECCA-51DF-2AB8-F867-3B6AA7EA6391}"/>
              </a:ext>
            </a:extLst>
          </p:cNvPr>
          <p:cNvSpPr/>
          <p:nvPr/>
        </p:nvSpPr>
        <p:spPr>
          <a:xfrm>
            <a:off x="1845473" y="3543845"/>
            <a:ext cx="1781446" cy="1179339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32EFCE3-61A3-888E-C361-7256A82EA0DE}"/>
              </a:ext>
            </a:extLst>
          </p:cNvPr>
          <p:cNvSpPr/>
          <p:nvPr/>
        </p:nvSpPr>
        <p:spPr>
          <a:xfrm>
            <a:off x="3740546" y="5056063"/>
            <a:ext cx="1278496" cy="838475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25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look at math in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this in Thursday’s lecture (Lec07)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4764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87889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Quick Recap on LL(1)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Consider the following: for every CFG rule, you do not know the sequence corresponding to that rule, but you DO know that the starters are disjoint.</a:t>
                </a:r>
              </a:p>
              <a:p>
                <a:r>
                  <a:rPr lang="en-US" sz="3600" dirty="0"/>
                  <a:t>E.g., A ::= ?, B ::= ?, C ::= ?, and</a:t>
                </a:r>
                <a:br>
                  <a:rPr lang="en-US" sz="3600" dirty="0"/>
                </a:br>
                <a:r>
                  <a:rPr lang="en-US" sz="3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Starters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Starters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=∅</m:t>
                        </m:r>
                      </m:e>
                    </m:d>
                  </m:oMath>
                </a14:m>
                <a:br>
                  <a:rPr lang="en-US" sz="3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Is it LL(1)?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86328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Any problems with this 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Input: 20 + 5 * 100 $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B066B8-AAA9-0338-AA0A-F5394D4C70D4}"/>
              </a:ext>
            </a:extLst>
          </p:cNvPr>
          <p:cNvSpPr txBox="1"/>
          <p:nvPr/>
        </p:nvSpPr>
        <p:spPr>
          <a:xfrm>
            <a:off x="1981617" y="42605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7B01CE-A788-182F-1A2F-E3D64A004073}"/>
              </a:ext>
            </a:extLst>
          </p:cNvPr>
          <p:cNvSpPr txBox="1"/>
          <p:nvPr/>
        </p:nvSpPr>
        <p:spPr>
          <a:xfrm>
            <a:off x="4611154" y="42605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CDBC23-401C-7186-C576-925D9CD1F3A1}"/>
              </a:ext>
            </a:extLst>
          </p:cNvPr>
          <p:cNvCxnSpPr/>
          <p:nvPr/>
        </p:nvCxnSpPr>
        <p:spPr>
          <a:xfrm flipH="1">
            <a:off x="2316965" y="402273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65A107-891C-C0BE-CED5-A9793FDD3139}"/>
              </a:ext>
            </a:extLst>
          </p:cNvPr>
          <p:cNvCxnSpPr>
            <a:cxnSpLocks/>
          </p:cNvCxnSpPr>
          <p:nvPr/>
        </p:nvCxnSpPr>
        <p:spPr>
          <a:xfrm>
            <a:off x="3629328" y="4022734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751189-F2B1-3ED1-F14F-A036CA5EF3CD}"/>
              </a:ext>
            </a:extLst>
          </p:cNvPr>
          <p:cNvCxnSpPr>
            <a:cxnSpLocks/>
          </p:cNvCxnSpPr>
          <p:nvPr/>
        </p:nvCxnSpPr>
        <p:spPr>
          <a:xfrm>
            <a:off x="3468870" y="403639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DB3D30E-9903-3B0B-AB14-4997C3173953}"/>
              </a:ext>
            </a:extLst>
          </p:cNvPr>
          <p:cNvSpPr txBox="1"/>
          <p:nvPr/>
        </p:nvSpPr>
        <p:spPr>
          <a:xfrm>
            <a:off x="3084788" y="427419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14641EB-4F59-FAE1-45EA-FD9EC1872AAC}"/>
              </a:ext>
            </a:extLst>
          </p:cNvPr>
          <p:cNvCxnSpPr>
            <a:cxnSpLocks/>
          </p:cNvCxnSpPr>
          <p:nvPr/>
        </p:nvCxnSpPr>
        <p:spPr>
          <a:xfrm>
            <a:off x="6096000" y="3974350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DB7A66-9EA1-9560-200F-330A37A58CE1}"/>
              </a:ext>
            </a:extLst>
          </p:cNvPr>
          <p:cNvCxnSpPr>
            <a:cxnSpLocks/>
          </p:cNvCxnSpPr>
          <p:nvPr/>
        </p:nvCxnSpPr>
        <p:spPr>
          <a:xfrm>
            <a:off x="4778828" y="4735860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31B187-81D7-F0ED-D99A-AFDA99D48D36}"/>
              </a:ext>
            </a:extLst>
          </p:cNvPr>
          <p:cNvCxnSpPr>
            <a:cxnSpLocks/>
          </p:cNvCxnSpPr>
          <p:nvPr/>
        </p:nvCxnSpPr>
        <p:spPr>
          <a:xfrm>
            <a:off x="2148839" y="4722197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CB7E25-1C7F-DE9D-5F08-FA866A29DF13}"/>
              </a:ext>
            </a:extLst>
          </p:cNvPr>
          <p:cNvSpPr txBox="1"/>
          <p:nvPr/>
        </p:nvSpPr>
        <p:spPr>
          <a:xfrm>
            <a:off x="5760811" y="42777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30BE5F-3818-F64F-77CA-D0AEF33C9CC3}"/>
              </a:ext>
            </a:extLst>
          </p:cNvPr>
          <p:cNvSpPr txBox="1"/>
          <p:nvPr/>
        </p:nvSpPr>
        <p:spPr>
          <a:xfrm>
            <a:off x="1884458" y="501580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9B458-9FFE-DBCC-FBC2-41E6A2D39AEB}"/>
              </a:ext>
            </a:extLst>
          </p:cNvPr>
          <p:cNvSpPr txBox="1"/>
          <p:nvPr/>
        </p:nvSpPr>
        <p:spPr>
          <a:xfrm>
            <a:off x="4611154" y="50161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61477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Any problems with this 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Input: 20 + 5 * 100 $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B066B8-AAA9-0338-AA0A-F5394D4C70D4}"/>
              </a:ext>
            </a:extLst>
          </p:cNvPr>
          <p:cNvSpPr txBox="1"/>
          <p:nvPr/>
        </p:nvSpPr>
        <p:spPr>
          <a:xfrm>
            <a:off x="1981617" y="42605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7B01CE-A788-182F-1A2F-E3D64A004073}"/>
              </a:ext>
            </a:extLst>
          </p:cNvPr>
          <p:cNvSpPr txBox="1"/>
          <p:nvPr/>
        </p:nvSpPr>
        <p:spPr>
          <a:xfrm>
            <a:off x="4611154" y="42605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7CDBC23-401C-7186-C576-925D9CD1F3A1}"/>
              </a:ext>
            </a:extLst>
          </p:cNvPr>
          <p:cNvCxnSpPr/>
          <p:nvPr/>
        </p:nvCxnSpPr>
        <p:spPr>
          <a:xfrm flipH="1">
            <a:off x="2316965" y="402273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65A107-891C-C0BE-CED5-A9793FDD3139}"/>
              </a:ext>
            </a:extLst>
          </p:cNvPr>
          <p:cNvCxnSpPr>
            <a:cxnSpLocks/>
          </p:cNvCxnSpPr>
          <p:nvPr/>
        </p:nvCxnSpPr>
        <p:spPr>
          <a:xfrm>
            <a:off x="3629328" y="4022734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751189-F2B1-3ED1-F14F-A036CA5EF3CD}"/>
              </a:ext>
            </a:extLst>
          </p:cNvPr>
          <p:cNvCxnSpPr>
            <a:cxnSpLocks/>
          </p:cNvCxnSpPr>
          <p:nvPr/>
        </p:nvCxnSpPr>
        <p:spPr>
          <a:xfrm>
            <a:off x="3468870" y="403639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DB3D30E-9903-3B0B-AB14-4997C3173953}"/>
              </a:ext>
            </a:extLst>
          </p:cNvPr>
          <p:cNvSpPr txBox="1"/>
          <p:nvPr/>
        </p:nvSpPr>
        <p:spPr>
          <a:xfrm>
            <a:off x="3084788" y="427419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14641EB-4F59-FAE1-45EA-FD9EC1872AAC}"/>
              </a:ext>
            </a:extLst>
          </p:cNvPr>
          <p:cNvCxnSpPr>
            <a:cxnSpLocks/>
          </p:cNvCxnSpPr>
          <p:nvPr/>
        </p:nvCxnSpPr>
        <p:spPr>
          <a:xfrm>
            <a:off x="6096000" y="3974350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DB7A66-9EA1-9560-200F-330A37A58CE1}"/>
              </a:ext>
            </a:extLst>
          </p:cNvPr>
          <p:cNvCxnSpPr>
            <a:cxnSpLocks/>
          </p:cNvCxnSpPr>
          <p:nvPr/>
        </p:nvCxnSpPr>
        <p:spPr>
          <a:xfrm>
            <a:off x="4778828" y="4735860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31B187-81D7-F0ED-D99A-AFDA99D48D36}"/>
              </a:ext>
            </a:extLst>
          </p:cNvPr>
          <p:cNvCxnSpPr>
            <a:cxnSpLocks/>
          </p:cNvCxnSpPr>
          <p:nvPr/>
        </p:nvCxnSpPr>
        <p:spPr>
          <a:xfrm>
            <a:off x="2148839" y="4722197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CB7E25-1C7F-DE9D-5F08-FA866A29DF13}"/>
              </a:ext>
            </a:extLst>
          </p:cNvPr>
          <p:cNvSpPr txBox="1"/>
          <p:nvPr/>
        </p:nvSpPr>
        <p:spPr>
          <a:xfrm>
            <a:off x="5760811" y="42777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30BE5F-3818-F64F-77CA-D0AEF33C9CC3}"/>
              </a:ext>
            </a:extLst>
          </p:cNvPr>
          <p:cNvSpPr txBox="1"/>
          <p:nvPr/>
        </p:nvSpPr>
        <p:spPr>
          <a:xfrm>
            <a:off x="1884458" y="501580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9B458-9FFE-DBCC-FBC2-41E6A2D39AEB}"/>
              </a:ext>
            </a:extLst>
          </p:cNvPr>
          <p:cNvSpPr txBox="1"/>
          <p:nvPr/>
        </p:nvSpPr>
        <p:spPr>
          <a:xfrm>
            <a:off x="4611154" y="50161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378D3-17B0-3139-494B-E6CE7FD1F75A}"/>
              </a:ext>
            </a:extLst>
          </p:cNvPr>
          <p:cNvSpPr txBox="1"/>
          <p:nvPr/>
        </p:nvSpPr>
        <p:spPr>
          <a:xfrm>
            <a:off x="7826829" y="4029079"/>
            <a:ext cx="327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Emulate Execution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20 + 5 = 25</a:t>
            </a:r>
          </a:p>
        </p:txBody>
      </p:sp>
    </p:spTree>
    <p:extLst>
      <p:ext uri="{BB962C8B-B14F-4D97-AF65-F5344CB8AC3E}">
        <p14:creationId xmlns:p14="http://schemas.microsoft.com/office/powerpoint/2010/main" val="426556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Any problems with this 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Input: 20 + 5 * 100 $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1794B4-4788-C509-855C-3566F43C75B4}"/>
              </a:ext>
            </a:extLst>
          </p:cNvPr>
          <p:cNvSpPr txBox="1"/>
          <p:nvPr/>
        </p:nvSpPr>
        <p:spPr>
          <a:xfrm>
            <a:off x="3291575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88895-DD04-16AE-5149-356A95D9F07D}"/>
              </a:ext>
            </a:extLst>
          </p:cNvPr>
          <p:cNvSpPr txBox="1"/>
          <p:nvPr/>
        </p:nvSpPr>
        <p:spPr>
          <a:xfrm>
            <a:off x="5921112" y="356229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F00BC4-464A-8367-9133-015872F06A7A}"/>
              </a:ext>
            </a:extLst>
          </p:cNvPr>
          <p:cNvCxnSpPr/>
          <p:nvPr/>
        </p:nvCxnSpPr>
        <p:spPr>
          <a:xfrm flipH="1">
            <a:off x="3626923" y="33244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4D109-DF36-4522-59FC-F001A84A1029}"/>
              </a:ext>
            </a:extLst>
          </p:cNvPr>
          <p:cNvCxnSpPr>
            <a:cxnSpLocks/>
          </p:cNvCxnSpPr>
          <p:nvPr/>
        </p:nvCxnSpPr>
        <p:spPr>
          <a:xfrm>
            <a:off x="4939286" y="3324495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94746" y="3575956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751189-F2B1-3ED1-F14F-A036CA5EF3CD}"/>
              </a:ext>
            </a:extLst>
          </p:cNvPr>
          <p:cNvCxnSpPr>
            <a:cxnSpLocks/>
          </p:cNvCxnSpPr>
          <p:nvPr/>
        </p:nvCxnSpPr>
        <p:spPr>
          <a:xfrm>
            <a:off x="3468870" y="4036398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DB3D30E-9903-3B0B-AB14-4997C3173953}"/>
              </a:ext>
            </a:extLst>
          </p:cNvPr>
          <p:cNvSpPr txBox="1"/>
          <p:nvPr/>
        </p:nvSpPr>
        <p:spPr>
          <a:xfrm>
            <a:off x="3223447" y="427419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25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14641EB-4F59-FAE1-45EA-FD9EC1872AAC}"/>
              </a:ext>
            </a:extLst>
          </p:cNvPr>
          <p:cNvCxnSpPr>
            <a:cxnSpLocks/>
          </p:cNvCxnSpPr>
          <p:nvPr/>
        </p:nvCxnSpPr>
        <p:spPr>
          <a:xfrm>
            <a:off x="6096000" y="3974350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ACB7E25-1C7F-DE9D-5F08-FA866A29DF13}"/>
              </a:ext>
            </a:extLst>
          </p:cNvPr>
          <p:cNvSpPr txBox="1"/>
          <p:nvPr/>
        </p:nvSpPr>
        <p:spPr>
          <a:xfrm>
            <a:off x="5760811" y="42777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378D3-17B0-3139-494B-E6CE7FD1F75A}"/>
              </a:ext>
            </a:extLst>
          </p:cNvPr>
          <p:cNvSpPr txBox="1"/>
          <p:nvPr/>
        </p:nvSpPr>
        <p:spPr>
          <a:xfrm>
            <a:off x="7826829" y="4029079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Emulate Execution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20 + 5 = 25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25 * 100 = 2500</a:t>
            </a:r>
          </a:p>
        </p:txBody>
      </p:sp>
    </p:spTree>
    <p:extLst>
      <p:ext uri="{BB962C8B-B14F-4D97-AF65-F5344CB8AC3E}">
        <p14:creationId xmlns:p14="http://schemas.microsoft.com/office/powerpoint/2010/main" val="931719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Any problems with this 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47"/>
            <a:ext cx="10515600" cy="848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Input: 20 + 5 * 100 $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E45F6-1CAB-080C-E0AC-7B44F92F4D3F}"/>
              </a:ext>
            </a:extLst>
          </p:cNvPr>
          <p:cNvSpPr txBox="1"/>
          <p:nvPr/>
        </p:nvSpPr>
        <p:spPr>
          <a:xfrm>
            <a:off x="5933135" y="229298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D3466-7E64-673B-A0DE-2B15C169B1C8}"/>
              </a:ext>
            </a:extLst>
          </p:cNvPr>
          <p:cNvSpPr txBox="1"/>
          <p:nvPr/>
        </p:nvSpPr>
        <p:spPr>
          <a:xfrm>
            <a:off x="4611154" y="287649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EFAA5-F37B-1F3C-F2F2-35B311DA0E32}"/>
              </a:ext>
            </a:extLst>
          </p:cNvPr>
          <p:cNvSpPr txBox="1"/>
          <p:nvPr/>
        </p:nvSpPr>
        <p:spPr>
          <a:xfrm>
            <a:off x="7238286" y="28764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17D17A-D6DC-1C23-4857-A8EDC583BB7E}"/>
              </a:ext>
            </a:extLst>
          </p:cNvPr>
          <p:cNvCxnSpPr/>
          <p:nvPr/>
        </p:nvCxnSpPr>
        <p:spPr>
          <a:xfrm flipH="1">
            <a:off x="4946502" y="2638697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603BC4-3FA0-29C5-26BA-529F4D793CC8}"/>
              </a:ext>
            </a:extLst>
          </p:cNvPr>
          <p:cNvCxnSpPr>
            <a:cxnSpLocks/>
          </p:cNvCxnSpPr>
          <p:nvPr/>
        </p:nvCxnSpPr>
        <p:spPr>
          <a:xfrm>
            <a:off x="6258865" y="2638696"/>
            <a:ext cx="986633" cy="3135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48B3FB-30B1-27C5-CDB8-E373D370CB74}"/>
              </a:ext>
            </a:extLst>
          </p:cNvPr>
          <p:cNvSpPr txBox="1"/>
          <p:nvPr/>
        </p:nvSpPr>
        <p:spPr>
          <a:xfrm>
            <a:off x="329352" y="632617"/>
            <a:ext cx="211307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 ::=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2400" dirty="0"/>
              <a:t>E ::= T (Op T)*</a:t>
            </a:r>
          </a:p>
          <a:p>
            <a:r>
              <a:rPr lang="en-US" sz="2400" dirty="0"/>
              <a:t>T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400" dirty="0"/>
              <a:t> 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r>
              <a:rPr lang="en-US" sz="2400" dirty="0"/>
              <a:t>Op ::=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400" dirty="0"/>
              <a:t> |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FC079F-20EA-C728-F1F4-ACE03677453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78828" y="3338159"/>
            <a:ext cx="0" cy="29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1E682E-56B9-52D5-27E8-48F0608A599A}"/>
              </a:ext>
            </a:extLst>
          </p:cNvPr>
          <p:cNvSpPr txBox="1"/>
          <p:nvPr/>
        </p:nvSpPr>
        <p:spPr>
          <a:xfrm>
            <a:off x="4377914" y="3575956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378D3-17B0-3139-494B-E6CE7FD1F75A}"/>
              </a:ext>
            </a:extLst>
          </p:cNvPr>
          <p:cNvSpPr txBox="1"/>
          <p:nvPr/>
        </p:nvSpPr>
        <p:spPr>
          <a:xfrm>
            <a:off x="7826829" y="4029079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Emulate Execution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20 + 5 = 25</a:t>
            </a:r>
          </a:p>
          <a:p>
            <a:r>
              <a:rPr lang="en-US" sz="3200" dirty="0">
                <a:solidFill>
                  <a:srgbClr val="C00000"/>
                </a:solidFill>
              </a:rPr>
              <a:t>25 * 100 = 2500</a:t>
            </a:r>
          </a:p>
        </p:txBody>
      </p:sp>
    </p:spTree>
    <p:extLst>
      <p:ext uri="{BB962C8B-B14F-4D97-AF65-F5344CB8AC3E}">
        <p14:creationId xmlns:p14="http://schemas.microsoft.com/office/powerpoint/2010/main" val="2677206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But that isn’t correct!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 + 5 * 100 is not 2500</a:t>
            </a:r>
          </a:p>
          <a:p>
            <a:r>
              <a:rPr lang="en-US" sz="3600" dirty="0"/>
              <a:t>Precedence rules must be enforced for the correct AST to be generated.</a:t>
            </a:r>
          </a:p>
          <a:p>
            <a:endParaRPr lang="en-US" sz="3600" dirty="0"/>
          </a:p>
          <a:p>
            <a:r>
              <a:rPr lang="en-US" sz="3600" dirty="0"/>
              <a:t>This can be tricky, but we can modify our grammar to make this quite easy (next lecture)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28446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Abstractness of 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66097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types of Expressions do we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Consider: </a:t>
                </a:r>
                <a:r>
                  <a:rPr lang="en-US" dirty="0" err="1"/>
                  <a:t>UnaryExpr</a:t>
                </a:r>
                <a:r>
                  <a:rPr lang="en-US" dirty="0"/>
                  <a:t>, </a:t>
                </a:r>
                <a:r>
                  <a:rPr lang="en-US" dirty="0" err="1"/>
                  <a:t>BinaryExpr</a:t>
                </a:r>
                <a:r>
                  <a:rPr lang="en-US" dirty="0"/>
                  <a:t>, </a:t>
                </a:r>
                <a:r>
                  <a:rPr lang="en-US" dirty="0" err="1"/>
                  <a:t>CallExpr</a:t>
                </a:r>
                <a:r>
                  <a:rPr lang="en-US" dirty="0"/>
                  <a:t>, </a:t>
                </a:r>
                <a:r>
                  <a:rPr lang="en-US" dirty="0" err="1"/>
                  <a:t>IxExpr</a:t>
                </a:r>
                <a:r>
                  <a:rPr lang="en-US" dirty="0"/>
                  <a:t>, </a:t>
                </a:r>
                <a:r>
                  <a:rPr lang="en-US" dirty="0" err="1"/>
                  <a:t>RefExpr</a:t>
                </a:r>
                <a:r>
                  <a:rPr lang="en-US" dirty="0"/>
                  <a:t>, </a:t>
                </a:r>
                <a:r>
                  <a:rPr lang="en-US" dirty="0" err="1"/>
                  <a:t>LiteralExpr</a:t>
                </a:r>
                <a:r>
                  <a:rPr lang="en-US" dirty="0"/>
                  <a:t>, </a:t>
                </a:r>
                <a:r>
                  <a:rPr lang="en-US" dirty="0" err="1"/>
                  <a:t>NewArrayExpr</a:t>
                </a:r>
                <a:r>
                  <a:rPr lang="en-US" dirty="0"/>
                  <a:t>, </a:t>
                </a:r>
                <a:r>
                  <a:rPr lang="en-US" dirty="0" err="1"/>
                  <a:t>NewObjectExpr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All of these are an “Expression”</a:t>
                </a:r>
              </a:p>
              <a:p>
                <a:r>
                  <a:rPr lang="en-US" dirty="0"/>
                  <a:t>So this rule: Expression Op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BinaryExpr</a:t>
                </a:r>
              </a:p>
              <a:p>
                <a:r>
                  <a:rPr lang="en-US" dirty="0"/>
                  <a:t>But each of those Expressions can be any other type of Expression.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64371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types of Expressions do we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Consider: </a:t>
                </a:r>
                <a:r>
                  <a:rPr lang="en-US" dirty="0" err="1"/>
                  <a:t>UnaryExpr</a:t>
                </a:r>
                <a:r>
                  <a:rPr lang="en-US" dirty="0"/>
                  <a:t>, </a:t>
                </a:r>
                <a:r>
                  <a:rPr lang="en-US" dirty="0" err="1"/>
                  <a:t>BinaryExpr</a:t>
                </a:r>
                <a:r>
                  <a:rPr lang="en-US" dirty="0"/>
                  <a:t>, </a:t>
                </a:r>
                <a:r>
                  <a:rPr lang="en-US" dirty="0" err="1"/>
                  <a:t>CallExpr</a:t>
                </a:r>
                <a:r>
                  <a:rPr lang="en-US" dirty="0"/>
                  <a:t>, </a:t>
                </a:r>
                <a:r>
                  <a:rPr lang="en-US" dirty="0" err="1"/>
                  <a:t>IxExpr</a:t>
                </a:r>
                <a:r>
                  <a:rPr lang="en-US" dirty="0"/>
                  <a:t>, </a:t>
                </a:r>
                <a:r>
                  <a:rPr lang="en-US" dirty="0" err="1"/>
                  <a:t>RefExpr</a:t>
                </a:r>
                <a:r>
                  <a:rPr lang="en-US" dirty="0"/>
                  <a:t>, </a:t>
                </a:r>
                <a:r>
                  <a:rPr lang="en-US" dirty="0" err="1"/>
                  <a:t>LiteralExpr</a:t>
                </a:r>
                <a:r>
                  <a:rPr lang="en-US" dirty="0"/>
                  <a:t>, </a:t>
                </a:r>
                <a:r>
                  <a:rPr lang="en-US" dirty="0" err="1"/>
                  <a:t>NewArrayExpr</a:t>
                </a:r>
                <a:r>
                  <a:rPr lang="en-US" dirty="0"/>
                  <a:t>, </a:t>
                </a:r>
                <a:r>
                  <a:rPr lang="en-US" dirty="0" err="1"/>
                  <a:t>NewObjectExpr</a:t>
                </a:r>
                <a:endParaRPr lang="en-US" dirty="0"/>
              </a:p>
              <a:p>
                <a:r>
                  <a:rPr lang="en-US" dirty="0"/>
                  <a:t>So this rule: Expression Op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BinaryExpr</a:t>
                </a:r>
              </a:p>
              <a:p>
                <a:endParaRPr lang="en-US" dirty="0"/>
              </a:p>
              <a:p>
                <a:r>
                  <a:rPr lang="en-US" dirty="0"/>
                  <a:t>Is this a syntactically valid expression?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-3 + new A()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42618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types of Expressions do we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Consider: </a:t>
                </a:r>
                <a:r>
                  <a:rPr lang="en-US" dirty="0" err="1"/>
                  <a:t>UnaryExpr</a:t>
                </a:r>
                <a:r>
                  <a:rPr lang="en-US" dirty="0"/>
                  <a:t>, </a:t>
                </a:r>
                <a:r>
                  <a:rPr lang="en-US" dirty="0" err="1"/>
                  <a:t>BinaryExpr</a:t>
                </a:r>
                <a:r>
                  <a:rPr lang="en-US" dirty="0"/>
                  <a:t>, </a:t>
                </a:r>
                <a:r>
                  <a:rPr lang="en-US" dirty="0" err="1"/>
                  <a:t>CallExpr</a:t>
                </a:r>
                <a:r>
                  <a:rPr lang="en-US" dirty="0"/>
                  <a:t>, </a:t>
                </a:r>
                <a:r>
                  <a:rPr lang="en-US" dirty="0" err="1"/>
                  <a:t>IxExpr</a:t>
                </a:r>
                <a:r>
                  <a:rPr lang="en-US" dirty="0"/>
                  <a:t>, </a:t>
                </a:r>
                <a:r>
                  <a:rPr lang="en-US" dirty="0" err="1"/>
                  <a:t>RefExpr</a:t>
                </a:r>
                <a:r>
                  <a:rPr lang="en-US" dirty="0"/>
                  <a:t>, </a:t>
                </a:r>
                <a:r>
                  <a:rPr lang="en-US" dirty="0" err="1"/>
                  <a:t>LiteralExpr</a:t>
                </a:r>
                <a:r>
                  <a:rPr lang="en-US" dirty="0"/>
                  <a:t>, </a:t>
                </a:r>
                <a:r>
                  <a:rPr lang="en-US" dirty="0" err="1"/>
                  <a:t>NewArrayExpr</a:t>
                </a:r>
                <a:r>
                  <a:rPr lang="en-US" dirty="0"/>
                  <a:t>, </a:t>
                </a:r>
                <a:r>
                  <a:rPr lang="en-US" dirty="0" err="1"/>
                  <a:t>NewObjectExpr</a:t>
                </a:r>
                <a:endParaRPr lang="en-US" dirty="0"/>
              </a:p>
              <a:p>
                <a:r>
                  <a:rPr lang="en-US" dirty="0"/>
                  <a:t>So this rule: Expression Op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BinaryExpr</a:t>
                </a:r>
              </a:p>
              <a:p>
                <a:endParaRPr lang="en-US" dirty="0"/>
              </a:p>
              <a:p>
                <a:r>
                  <a:rPr lang="en-US" dirty="0"/>
                  <a:t>Is this a syntactically valid expression?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-3 + new A()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Yes, but the types do not match, however for PA2, perfectly fine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55467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types of Expressions do we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syntactically valid statement?</a:t>
            </a:r>
          </a:p>
          <a:p>
            <a:pPr marL="0" indent="0" algn="ctr">
              <a:buNone/>
            </a:pPr>
            <a:r>
              <a:rPr lang="en-US" sz="3600" dirty="0" err="1"/>
              <a:t>boolean</a:t>
            </a:r>
            <a:r>
              <a:rPr lang="en-US" sz="3600" dirty="0"/>
              <a:t> A = -3 + new A();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6956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Decisions.. </a:t>
            </a:r>
            <a:r>
              <a:rPr lang="en-US" dirty="0" err="1"/>
              <a:t>decisions</a:t>
            </a:r>
            <a:r>
              <a:rPr lang="en-US" dirty="0"/>
              <a:t>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The CFG rules are a decision, which is why it is important to know what terminals start a rule</a:t>
                </a:r>
              </a:p>
              <a:p>
                <a:r>
                  <a:rPr lang="en-US" sz="3600" dirty="0"/>
                  <a:t>But inside the sequence, you also have decisions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A ::= 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</a:rPr>
                  <a:t>ba</a:t>
                </a:r>
                <a:r>
                  <a:rPr lang="en-US" sz="3600" dirty="0"/>
                  <a:t>*B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3600" dirty="0"/>
                  <a:t>B ::=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ac</a:t>
                </a:r>
                <a:r>
                  <a:rPr lang="en-US" sz="3600" dirty="0"/>
                  <a:t>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Is this LL(1)?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50934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types of Expressions do we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syntactically valid statement?</a:t>
            </a:r>
          </a:p>
          <a:p>
            <a:pPr marL="0" indent="0" algn="ctr">
              <a:buNone/>
            </a:pPr>
            <a:r>
              <a:rPr lang="en-US" sz="3600" dirty="0" err="1"/>
              <a:t>boolean</a:t>
            </a:r>
            <a:r>
              <a:rPr lang="en-US" sz="3600" dirty="0"/>
              <a:t> A = -3 + new A();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but the types do not match, and A makes no sense in its context.</a:t>
            </a:r>
          </a:p>
          <a:p>
            <a:r>
              <a:rPr lang="en-US" dirty="0"/>
              <a:t>Still perfectly fine for PA2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59013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Definitions for 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dirty="0" err="1"/>
              <a:t>WhileStmt</a:t>
            </a:r>
            <a:r>
              <a:rPr lang="en-US" dirty="0"/>
              <a:t>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while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Expression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Statement</a:t>
            </a:r>
          </a:p>
          <a:p>
            <a:endParaRPr lang="en-US" dirty="0"/>
          </a:p>
          <a:p>
            <a:r>
              <a:rPr lang="en-US" dirty="0"/>
              <a:t>We want to capture this in a data structure, so we create the class </a:t>
            </a:r>
            <a:r>
              <a:rPr lang="en-US" b="1" dirty="0" err="1"/>
              <a:t>WhileStmt</a:t>
            </a:r>
            <a:r>
              <a:rPr lang="en-US" dirty="0"/>
              <a:t> which extends </a:t>
            </a:r>
            <a:r>
              <a:rPr lang="en-US" b="1" dirty="0"/>
              <a:t>Statement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16037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Definitions for 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</a:t>
            </a:r>
            <a:r>
              <a:rPr lang="en-US" dirty="0" err="1"/>
              <a:t>WhileStmt</a:t>
            </a:r>
            <a:r>
              <a:rPr lang="en-US" dirty="0"/>
              <a:t>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while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Expression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Statement</a:t>
            </a:r>
          </a:p>
          <a:p>
            <a:endParaRPr lang="en-US" dirty="0"/>
          </a:p>
          <a:p>
            <a:r>
              <a:rPr lang="en-US" dirty="0"/>
              <a:t>We want to capture this in a data structure, so we create the class </a:t>
            </a:r>
            <a:r>
              <a:rPr lang="en-US" b="1" dirty="0" err="1"/>
              <a:t>WhileStmt</a:t>
            </a:r>
            <a:r>
              <a:rPr lang="en-US" dirty="0"/>
              <a:t> which extends </a:t>
            </a:r>
            <a:r>
              <a:rPr lang="en-US" b="1" dirty="0"/>
              <a:t>Statement</a:t>
            </a:r>
          </a:p>
          <a:p>
            <a:pPr marL="0" indent="0">
              <a:buNone/>
            </a:pPr>
            <a:r>
              <a:rPr lang="en-US" dirty="0"/>
              <a:t>if( </a:t>
            </a:r>
            <a:r>
              <a:rPr lang="en-US" dirty="0" err="1"/>
              <a:t>currentToken.getType</a:t>
            </a:r>
            <a:r>
              <a:rPr lang="en-US" dirty="0"/>
              <a:t>() == </a:t>
            </a:r>
            <a:r>
              <a:rPr lang="en-US" dirty="0" err="1"/>
              <a:t>TokenType.While</a:t>
            </a:r>
            <a:r>
              <a:rPr lang="en-US" dirty="0"/>
              <a:t> ) {</a:t>
            </a:r>
          </a:p>
          <a:p>
            <a:r>
              <a:rPr lang="en-US" dirty="0"/>
              <a:t>accept( while ); accept( ‘(‘ );</a:t>
            </a:r>
          </a:p>
          <a:p>
            <a:r>
              <a:rPr lang="en-US" dirty="0">
                <a:solidFill>
                  <a:srgbClr val="C00000"/>
                </a:solidFill>
              </a:rPr>
              <a:t>Expression e = </a:t>
            </a:r>
            <a:r>
              <a:rPr lang="en-US" dirty="0" err="1">
                <a:solidFill>
                  <a:srgbClr val="C00000"/>
                </a:solidFill>
              </a:rPr>
              <a:t>parseExpression</a:t>
            </a:r>
            <a:r>
              <a:rPr lang="en-US" dirty="0">
                <a:solidFill>
                  <a:srgbClr val="C00000"/>
                </a:solidFill>
              </a:rPr>
              <a:t>();</a:t>
            </a:r>
          </a:p>
          <a:p>
            <a:r>
              <a:rPr lang="en-US" dirty="0"/>
              <a:t>accept( ‘)’ );</a:t>
            </a:r>
          </a:p>
          <a:p>
            <a:r>
              <a:rPr lang="en-US" dirty="0">
                <a:solidFill>
                  <a:srgbClr val="C00000"/>
                </a:solidFill>
              </a:rPr>
              <a:t>Statement s = </a:t>
            </a:r>
            <a:r>
              <a:rPr lang="en-US" dirty="0" err="1">
                <a:solidFill>
                  <a:srgbClr val="C00000"/>
                </a:solidFill>
              </a:rPr>
              <a:t>parseStatement</a:t>
            </a:r>
            <a:r>
              <a:rPr lang="en-US" dirty="0">
                <a:solidFill>
                  <a:srgbClr val="C00000"/>
                </a:solidFill>
              </a:rPr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02631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Definitions for 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</a:t>
            </a:r>
            <a:r>
              <a:rPr lang="en-US" dirty="0" err="1"/>
              <a:t>WhileStmt</a:t>
            </a:r>
            <a:r>
              <a:rPr lang="en-US" dirty="0"/>
              <a:t>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while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Expression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Statement</a:t>
            </a:r>
          </a:p>
          <a:p>
            <a:r>
              <a:rPr lang="en-US" dirty="0"/>
              <a:t>We want to capture this in a data structure, so we create the class </a:t>
            </a:r>
            <a:r>
              <a:rPr lang="en-US" b="1" dirty="0" err="1"/>
              <a:t>WhileStmt</a:t>
            </a:r>
            <a:r>
              <a:rPr lang="en-US" dirty="0"/>
              <a:t> which extends </a:t>
            </a:r>
            <a:r>
              <a:rPr lang="en-US" b="1" dirty="0"/>
              <a:t>Statement</a:t>
            </a:r>
          </a:p>
          <a:p>
            <a:pPr marL="0" indent="0">
              <a:buNone/>
            </a:pPr>
            <a:r>
              <a:rPr lang="en-US" dirty="0"/>
              <a:t>if( </a:t>
            </a:r>
            <a:r>
              <a:rPr lang="en-US" dirty="0" err="1"/>
              <a:t>currentToken.getType</a:t>
            </a:r>
            <a:r>
              <a:rPr lang="en-US" dirty="0"/>
              <a:t>() == </a:t>
            </a:r>
            <a:r>
              <a:rPr lang="en-US" dirty="0" err="1"/>
              <a:t>TokenType.While</a:t>
            </a:r>
            <a:r>
              <a:rPr lang="en-US" dirty="0"/>
              <a:t> ) {</a:t>
            </a:r>
          </a:p>
          <a:p>
            <a:r>
              <a:rPr lang="en-US" dirty="0"/>
              <a:t>accept( while ); accept( ‘(‘ );</a:t>
            </a:r>
          </a:p>
          <a:p>
            <a:r>
              <a:rPr lang="en-US" dirty="0"/>
              <a:t>Expression e = </a:t>
            </a:r>
            <a:r>
              <a:rPr lang="en-US" dirty="0" err="1"/>
              <a:t>parseExpression</a:t>
            </a:r>
            <a:r>
              <a:rPr lang="en-US" dirty="0"/>
              <a:t>();</a:t>
            </a:r>
          </a:p>
          <a:p>
            <a:r>
              <a:rPr lang="en-US" dirty="0"/>
              <a:t>accept( ‘)’ );</a:t>
            </a:r>
          </a:p>
          <a:p>
            <a:r>
              <a:rPr lang="en-US" dirty="0"/>
              <a:t>Statement s = </a:t>
            </a:r>
            <a:r>
              <a:rPr lang="en-US" dirty="0" err="1"/>
              <a:t>parseStatement</a:t>
            </a:r>
            <a:r>
              <a:rPr lang="en-US" dirty="0"/>
              <a:t>();</a:t>
            </a:r>
          </a:p>
          <a:p>
            <a:r>
              <a:rPr lang="en-US" dirty="0">
                <a:solidFill>
                  <a:srgbClr val="C00000"/>
                </a:solidFill>
              </a:rPr>
              <a:t>return new </a:t>
            </a:r>
            <a:r>
              <a:rPr lang="en-US" dirty="0" err="1">
                <a:solidFill>
                  <a:srgbClr val="C00000"/>
                </a:solidFill>
              </a:rPr>
              <a:t>WhileStmt</a:t>
            </a:r>
            <a:r>
              <a:rPr lang="en-US" dirty="0">
                <a:solidFill>
                  <a:srgbClr val="C00000"/>
                </a:solidFill>
              </a:rPr>
              <a:t>( e, s 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1071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class definitions for ASTs are quite mundane and likely what you expect them to be.</a:t>
            </a:r>
          </a:p>
          <a:p>
            <a:r>
              <a:rPr lang="en-US" sz="3600" dirty="0"/>
              <a:t>E.g., </a:t>
            </a:r>
            <a:r>
              <a:rPr lang="en-US" sz="3600" b="1" dirty="0" err="1"/>
              <a:t>TypeDenoter</a:t>
            </a:r>
            <a:r>
              <a:rPr lang="en-US" sz="3600" dirty="0"/>
              <a:t> is the abstract type for “Type” and </a:t>
            </a:r>
            <a:r>
              <a:rPr lang="en-US" sz="3600" dirty="0" err="1">
                <a:latin typeface="MS PMincho" panose="020B0400000000000000" pitchFamily="18" charset="-128"/>
                <a:ea typeface="MS PMincho" panose="020B0400000000000000" pitchFamily="18" charset="-128"/>
              </a:rPr>
              <a:t>parseType</a:t>
            </a:r>
            <a:r>
              <a:rPr lang="en-US" sz="3600" dirty="0"/>
              <a:t> can return </a:t>
            </a:r>
            <a:r>
              <a:rPr lang="en-US" sz="3600" b="1" dirty="0" err="1"/>
              <a:t>ArrayType</a:t>
            </a:r>
            <a:r>
              <a:rPr lang="en-US" sz="3600" dirty="0"/>
              <a:t>, </a:t>
            </a:r>
            <a:r>
              <a:rPr lang="en-US" sz="3600" b="1" dirty="0" err="1"/>
              <a:t>BaseType</a:t>
            </a:r>
            <a:r>
              <a:rPr lang="en-US" sz="3600" dirty="0"/>
              <a:t>, </a:t>
            </a:r>
            <a:r>
              <a:rPr lang="en-US" sz="3600" b="1" dirty="0" err="1"/>
              <a:t>ClassType</a:t>
            </a:r>
            <a:r>
              <a:rPr lang="en-US" sz="3600" dirty="0"/>
              <a:t>, each of which extend </a:t>
            </a:r>
            <a:r>
              <a:rPr lang="en-US" sz="3600" b="1" dirty="0" err="1"/>
              <a:t>TypeDenoter</a:t>
            </a: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10184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The class definitions for ASTs are quite mundane and likely what you expect them to be.</a:t>
            </a:r>
          </a:p>
          <a:p>
            <a:r>
              <a:rPr lang="en-US" sz="3600" dirty="0"/>
              <a:t>E.g., </a:t>
            </a:r>
            <a:r>
              <a:rPr lang="en-US" sz="3600" b="1" dirty="0" err="1"/>
              <a:t>TypeDenoter</a:t>
            </a:r>
            <a:r>
              <a:rPr lang="en-US" sz="3600" dirty="0"/>
              <a:t> is the abstract type for “Type” and </a:t>
            </a:r>
            <a:r>
              <a:rPr lang="en-US" sz="3600" dirty="0" err="1">
                <a:latin typeface="MS PMincho" panose="020B0400000000000000" pitchFamily="18" charset="-128"/>
                <a:ea typeface="MS PMincho" panose="020B0400000000000000" pitchFamily="18" charset="-128"/>
              </a:rPr>
              <a:t>parseType</a:t>
            </a:r>
            <a:r>
              <a:rPr lang="en-US" sz="3600" dirty="0"/>
              <a:t> can return </a:t>
            </a:r>
            <a:r>
              <a:rPr lang="en-US" sz="3600" b="1" dirty="0" err="1"/>
              <a:t>ArrayType</a:t>
            </a:r>
            <a:r>
              <a:rPr lang="en-US" sz="3600" dirty="0"/>
              <a:t>, </a:t>
            </a:r>
            <a:r>
              <a:rPr lang="en-US" sz="3600" b="1" dirty="0" err="1"/>
              <a:t>BaseType</a:t>
            </a:r>
            <a:r>
              <a:rPr lang="en-US" sz="3600" dirty="0"/>
              <a:t>, </a:t>
            </a:r>
            <a:r>
              <a:rPr lang="en-US" sz="3600" b="1" dirty="0" err="1"/>
              <a:t>ClassType</a:t>
            </a:r>
            <a:r>
              <a:rPr lang="en-US" sz="3600" dirty="0"/>
              <a:t>, each of which extend </a:t>
            </a:r>
            <a:r>
              <a:rPr lang="en-US" sz="3600" b="1" dirty="0" err="1"/>
              <a:t>TypeDenoter</a:t>
            </a:r>
            <a:endParaRPr lang="en-US" sz="3600" b="1" dirty="0"/>
          </a:p>
          <a:p>
            <a:endParaRPr lang="en-US" sz="3600" dirty="0"/>
          </a:p>
          <a:p>
            <a:r>
              <a:rPr lang="en-US" sz="3600" dirty="0"/>
              <a:t>As such, all ASTs are already implemented and available on the course website.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28182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PA2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 must use the AST implementations available on the course website.</a:t>
            </a:r>
          </a:p>
          <a:p>
            <a:r>
              <a:rPr lang="en-US" sz="3600" dirty="0"/>
              <a:t>The </a:t>
            </a:r>
            <a:r>
              <a:rPr lang="en-US" sz="3600" dirty="0" err="1"/>
              <a:t>autograder</a:t>
            </a:r>
            <a:r>
              <a:rPr lang="en-US" sz="3600" dirty="0"/>
              <a:t> checks to make sure your AST is constructed correctly and in the proper order.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645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AST Grammars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61976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 want to parse Expressions, so create a rule:</a:t>
            </a:r>
          </a:p>
          <a:p>
            <a:r>
              <a:rPr lang="en-US" dirty="0"/>
              <a:t>S ::= E</a:t>
            </a:r>
          </a:p>
          <a:p>
            <a:r>
              <a:rPr lang="en-US" dirty="0"/>
              <a:t>For simplicity, add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  <a:r>
              <a:rPr lang="en-US" dirty="0"/>
              <a:t> terminal</a:t>
            </a:r>
          </a:p>
          <a:p>
            <a:r>
              <a:rPr lang="en-US" dirty="0"/>
              <a:t>S ::=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pPr lvl="1"/>
            <a:r>
              <a:rPr lang="en-US" dirty="0"/>
              <a:t>(See augmented grammars, worth a google or check the textbook)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499393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let’s denote “E” as an “Expression” as that is the symbol in our start state</a:t>
            </a:r>
          </a:p>
          <a:p>
            <a:endParaRPr lang="en-US" dirty="0"/>
          </a:p>
          <a:p>
            <a:r>
              <a:rPr lang="en-US" dirty="0"/>
              <a:t>What are the types of expressions we can encounter?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85819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Decisions.. decisions..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A ::= 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</a:rPr>
                  <a:t>ba</a:t>
                </a:r>
                <a:r>
                  <a:rPr lang="en-US" sz="3600" dirty="0"/>
                  <a:t>*B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3600" dirty="0"/>
                  <a:t>B ::=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ac</a:t>
                </a:r>
                <a:r>
                  <a:rPr lang="en-US" sz="3600" dirty="0"/>
                  <a:t>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Is this LL(1)?</a:t>
                </a:r>
              </a:p>
              <a:p>
                <a:r>
                  <a:rPr lang="en-US" sz="3600" dirty="0"/>
                  <a:t>Formally, let’s check:</a:t>
                </a:r>
              </a:p>
              <a:p>
                <a:pPr marL="0" indent="0">
                  <a:buNone/>
                </a:pPr>
                <a:r>
                  <a:rPr lang="en-US" sz="3600" dirty="0"/>
                  <a:t>Predict(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) = Starters(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) =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}</a:t>
                </a:r>
              </a:p>
              <a:p>
                <a:pPr marL="0" indent="0">
                  <a:buNone/>
                </a:pPr>
                <a:r>
                  <a:rPr lang="en-US" sz="3600" dirty="0"/>
                  <a:t>Predict(B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) = Starters(B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600" dirty="0"/>
                  <a:t>Followers(A)</a:t>
                </a:r>
              </a:p>
              <a:p>
                <a:pPr marL="0" indent="0">
                  <a:buNone/>
                </a:pPr>
                <a:r>
                  <a:rPr lang="en-US" sz="3600" dirty="0"/>
                  <a:t>			= Starters(B)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600" dirty="0"/>
                  <a:t>Starters(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318FEC-A8A9-A3E2-A2D3-2D815E3814DC}"/>
              </a:ext>
            </a:extLst>
          </p:cNvPr>
          <p:cNvCxnSpPr>
            <a:cxnSpLocks/>
          </p:cNvCxnSpPr>
          <p:nvPr/>
        </p:nvCxnSpPr>
        <p:spPr>
          <a:xfrm flipH="1">
            <a:off x="7870371" y="3410208"/>
            <a:ext cx="629194" cy="141651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9C9287-750B-4EC1-9AB4-663D6FD5196E}"/>
              </a:ext>
            </a:extLst>
          </p:cNvPr>
          <p:cNvSpPr txBox="1"/>
          <p:nvPr/>
        </p:nvSpPr>
        <p:spPr>
          <a:xfrm>
            <a:off x="7654834" y="2150929"/>
            <a:ext cx="3984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Cool property, where did</a:t>
            </a:r>
            <a:br>
              <a:rPr lang="en-US" sz="2400" dirty="0"/>
            </a:br>
            <a:r>
              <a:rPr lang="en-US" sz="2400" dirty="0"/>
              <a:t>Followers(A) disappear off to?</a:t>
            </a:r>
            <a:br>
              <a:rPr lang="en-US" sz="2400" dirty="0"/>
            </a:br>
            <a:r>
              <a:rPr lang="en-US" sz="2400" dirty="0"/>
              <a:t>Hint: Starters(B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400" dirty="0"/>
              <a:t>) not nullable.</a:t>
            </a:r>
          </a:p>
        </p:txBody>
      </p:sp>
    </p:spTree>
    <p:extLst>
      <p:ext uri="{BB962C8B-B14F-4D97-AF65-F5344CB8AC3E}">
        <p14:creationId xmlns:p14="http://schemas.microsoft.com/office/powerpoint/2010/main" val="3543391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let’s denote “E” as an “Expression” as that is the symbol in our start state</a:t>
            </a:r>
          </a:p>
          <a:p>
            <a:endParaRPr lang="en-US" dirty="0"/>
          </a:p>
          <a:p>
            <a:r>
              <a:rPr lang="en-US" dirty="0"/>
              <a:t>What are the types of expressions we can encounter?</a:t>
            </a:r>
          </a:p>
          <a:p>
            <a:r>
              <a:rPr lang="en-US" dirty="0"/>
              <a:t>Locate all instances of E and any non-terminal it encompasses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11175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Locate all instances of E and any non-terminal it encompasses</a:t>
            </a:r>
          </a:p>
          <a:p>
            <a:endParaRPr lang="en-US" dirty="0"/>
          </a:p>
          <a:p>
            <a:r>
              <a:rPr lang="en-US" dirty="0"/>
              <a:t>T, and 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T</a:t>
            </a:r>
          </a:p>
          <a:p>
            <a:pPr marL="0" indent="0">
              <a:buNone/>
            </a:pPr>
            <a:r>
              <a:rPr lang="en-US" dirty="0"/>
              <a:t>Non-terminal T, so we also have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28091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Looks like we have three types of expressions:</a:t>
                </a:r>
              </a:p>
              <a:p>
                <a:pPr marL="0" indent="0">
                  <a:buNone/>
                </a:pPr>
                <a:r>
                  <a:rPr lang="en-US" dirty="0"/>
                  <a:t>Just “T”, so: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num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Op</a:t>
                </a:r>
                <a:r>
                  <a:rPr lang="en-US" dirty="0"/>
                  <a:t> 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787917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num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Op</a:t>
                </a:r>
                <a:r>
                  <a:rPr lang="en-US" dirty="0"/>
                  <a:t> 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n-US" dirty="0"/>
                  <a:t> E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en-US" dirty="0"/>
                  <a:t> is just an Expression that is later resolved, so this isn’t unique.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59AFF-12A6-2BF9-0391-BF2E7E44A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471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665034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Thus, we have two types of expressions: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696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Thus, we have two types of expressions: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Define them!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4B0C426-2D39-CBCE-C169-C549BA70A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41024"/>
              </p:ext>
            </p:extLst>
          </p:nvPr>
        </p:nvGraphicFramePr>
        <p:xfrm>
          <a:off x="6866020" y="3862136"/>
          <a:ext cx="31161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090">
                  <a:extLst>
                    <a:ext uri="{9D8B030D-6E8A-4147-A177-3AD203B41FA5}">
                      <a16:colId xmlns:a16="http://schemas.microsoft.com/office/drawing/2014/main" val="1266730556"/>
                    </a:ext>
                  </a:extLst>
                </a:gridCol>
                <a:gridCol w="1558090">
                  <a:extLst>
                    <a:ext uri="{9D8B030D-6E8A-4147-A177-3AD203B41FA5}">
                      <a16:colId xmlns:a16="http://schemas.microsoft.com/office/drawing/2014/main" val="1273952332"/>
                    </a:ext>
                  </a:extLst>
                </a:gridCol>
              </a:tblGrid>
              <a:tr h="4208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T </a:t>
                      </a:r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Op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</a:rPr>
                        <a:t> 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</a:rPr>
                        <a:t>BinExpr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062541"/>
                  </a:ext>
                </a:extLst>
              </a:tr>
              <a:tr h="42086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LiteralExpr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01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757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AST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3126" y="1825625"/>
            <a:ext cx="559067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Generate AST Grammars:</a:t>
            </a:r>
          </a:p>
          <a:p>
            <a:pPr algn="r"/>
            <a:r>
              <a:rPr lang="en-US" dirty="0"/>
              <a:t>Expr ::=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Expr   	(</a:t>
            </a:r>
            <a:r>
              <a:rPr lang="en-US" dirty="0" err="1"/>
              <a:t>BinExpr</a:t>
            </a:r>
            <a:r>
              <a:rPr lang="en-US" dirty="0"/>
              <a:t>)</a:t>
            </a:r>
          </a:p>
          <a:p>
            <a:pPr marL="0" indent="0" algn="r">
              <a:buNone/>
            </a:pPr>
            <a:r>
              <a:rPr lang="en-US" dirty="0"/>
              <a:t>	   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  <a:r>
              <a:rPr lang="en-US" dirty="0"/>
              <a:t>	        (</a:t>
            </a:r>
            <a:r>
              <a:rPr lang="en-US" dirty="0" err="1"/>
              <a:t>NumExpr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option has its own AST definition, where options have an “is a” relationship with the parent type.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dirty="0" err="1"/>
              <a:t>NumExpr</a:t>
            </a:r>
            <a:r>
              <a:rPr lang="en-US" dirty="0"/>
              <a:t>” is a “Expr”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19132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AST creation is necessary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Generating the theory for what should be in the AST grammars? </a:t>
            </a:r>
            <a:r>
              <a:rPr lang="en-US" sz="3200" b="1" dirty="0">
                <a:solidFill>
                  <a:srgbClr val="C00000"/>
                </a:solidFill>
              </a:rPr>
              <a:t>Exciting</a:t>
            </a:r>
            <a:r>
              <a:rPr lang="en-US" sz="3200" dirty="0"/>
              <a:t>, even if it is just “find the options.”</a:t>
            </a:r>
          </a:p>
          <a:p>
            <a:endParaRPr lang="en-US" sz="3200" dirty="0"/>
          </a:p>
          <a:p>
            <a:r>
              <a:rPr lang="en-US" sz="3200" dirty="0"/>
              <a:t>Writing the code for every single AST object with the proper “is a” relationship? Well…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7877448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AST creation is necessary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Generating the theory for what should be in the AST grammars? Exciting, even if it is just “find the options.”</a:t>
            </a:r>
          </a:p>
          <a:p>
            <a:endParaRPr lang="en-US" sz="3200" dirty="0"/>
          </a:p>
          <a:p>
            <a:r>
              <a:rPr lang="en-US" sz="3200" dirty="0"/>
              <a:t>Writing the code for every single AST object with the proper “is a” relationship? Well…</a:t>
            </a:r>
          </a:p>
          <a:p>
            <a:endParaRPr lang="en-US" sz="3200" dirty="0"/>
          </a:p>
          <a:p>
            <a:r>
              <a:rPr lang="en-US" sz="3200" dirty="0"/>
              <a:t>We’re just going to give you the code for AST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603344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965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AST Layout from PA2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FAC1BC5-7CD5-8D2B-8FA5-1443F0AA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6895" y="1375020"/>
            <a:ext cx="4833360" cy="478765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44FA7F-3953-F7A4-DBD4-1A273062D8C4}"/>
              </a:ext>
            </a:extLst>
          </p:cNvPr>
          <p:cNvSpPr txBox="1"/>
          <p:nvPr/>
        </p:nvSpPr>
        <p:spPr>
          <a:xfrm>
            <a:off x="661736" y="2267952"/>
            <a:ext cx="53453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What is provided on the right</a:t>
            </a:r>
            <a:br>
              <a:rPr lang="en-US" sz="2800" dirty="0"/>
            </a:br>
            <a:r>
              <a:rPr lang="en-US" sz="2800" dirty="0"/>
              <a:t>is subject to clarification updates.</a:t>
            </a:r>
          </a:p>
          <a:p>
            <a:endParaRPr lang="en-US" sz="2800" dirty="0"/>
          </a:p>
          <a:p>
            <a:r>
              <a:rPr lang="en-US" sz="2800" dirty="0"/>
              <a:t>Always check Piazza for updates,</a:t>
            </a:r>
            <a:br>
              <a:rPr lang="en-US" sz="2800" dirty="0"/>
            </a:br>
            <a:r>
              <a:rPr lang="en-US" sz="2800" dirty="0"/>
              <a:t>and grab the latest PA2 instructions</a:t>
            </a:r>
            <a:br>
              <a:rPr lang="en-US" sz="2800" dirty="0"/>
            </a:br>
            <a:r>
              <a:rPr lang="en-US" sz="2800" dirty="0"/>
              <a:t>from the course website.</a:t>
            </a:r>
          </a:p>
        </p:txBody>
      </p:sp>
    </p:spTree>
    <p:extLst>
      <p:ext uri="{BB962C8B-B14F-4D97-AF65-F5344CB8AC3E}">
        <p14:creationId xmlns:p14="http://schemas.microsoft.com/office/powerpoint/2010/main" val="407865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Decisions.. decisions..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3600" dirty="0"/>
                  <a:t>A ::= 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</a:rPr>
                  <a:t>ba</a:t>
                </a:r>
                <a:r>
                  <a:rPr lang="en-US" sz="3600" dirty="0"/>
                  <a:t>*B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3600" dirty="0"/>
                  <a:t>B ::=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ac</a:t>
                </a:r>
                <a:r>
                  <a:rPr lang="en-US" sz="3600" dirty="0"/>
                  <a:t>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600" dirty="0"/>
              </a:p>
              <a:p>
                <a:r>
                  <a:rPr lang="en-US" sz="3600" dirty="0"/>
                  <a:t>Is this LL(1)?</a:t>
                </a:r>
              </a:p>
              <a:p>
                <a:r>
                  <a:rPr lang="en-US" sz="3600" dirty="0"/>
                  <a:t>Formally, let’s check:</a:t>
                </a:r>
              </a:p>
              <a:p>
                <a:pPr marL="0" indent="0">
                  <a:buNone/>
                </a:pPr>
                <a:r>
                  <a:rPr lang="en-US" sz="3600" dirty="0"/>
                  <a:t>Predict(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) = Starters(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) =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}</a:t>
                </a:r>
              </a:p>
              <a:p>
                <a:pPr marL="0" indent="0">
                  <a:buNone/>
                </a:pPr>
                <a:r>
                  <a:rPr lang="en-US" sz="3600" dirty="0"/>
                  <a:t>Predict(B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) = Starters(B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600" dirty="0"/>
                  <a:t>Followers(A)</a:t>
                </a:r>
              </a:p>
              <a:p>
                <a:pPr marL="0" indent="0">
                  <a:buNone/>
                </a:pPr>
                <a:r>
                  <a:rPr lang="en-US" sz="3600" dirty="0"/>
                  <a:t>			= Starters(B)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600" dirty="0"/>
                  <a:t>Starters(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)</a:t>
                </a:r>
              </a:p>
              <a:p>
                <a:pPr marL="0" indent="0">
                  <a:buNone/>
                </a:pPr>
                <a:r>
                  <a:rPr lang="en-US" sz="3600" dirty="0"/>
                  <a:t>			=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/>
                  <a:t>,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600" dirty="0"/>
                  <a:t>}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3600" dirty="0"/>
                  <a:t> {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} = {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:r>
                  <a:rPr lang="en-US" sz="3600" dirty="0" err="1"/>
                  <a:t>,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  <a:r>
                  <a:rPr lang="en-US" sz="3600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4893BC-481D-6A6D-6DD3-600AB321DF75}"/>
              </a:ext>
            </a:extLst>
          </p:cNvPr>
          <p:cNvCxnSpPr>
            <a:cxnSpLocks/>
          </p:cNvCxnSpPr>
          <p:nvPr/>
        </p:nvCxnSpPr>
        <p:spPr>
          <a:xfrm flipH="1">
            <a:off x="5671767" y="4094410"/>
            <a:ext cx="3884460" cy="6359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96078A-20A6-62DE-E1EF-2817F4266063}"/>
              </a:ext>
            </a:extLst>
          </p:cNvPr>
          <p:cNvCxnSpPr/>
          <p:nvPr/>
        </p:nvCxnSpPr>
        <p:spPr>
          <a:xfrm flipH="1">
            <a:off x="7280251" y="4522098"/>
            <a:ext cx="2468880" cy="131745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C7C486-A271-E51F-DC22-5D89C6EF5803}"/>
              </a:ext>
            </a:extLst>
          </p:cNvPr>
          <p:cNvSpPr txBox="1"/>
          <p:nvPr/>
        </p:nvSpPr>
        <p:spPr>
          <a:xfrm>
            <a:off x="9749131" y="3815086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Not LL(1)</a:t>
            </a:r>
          </a:p>
        </p:txBody>
      </p:sp>
    </p:spTree>
    <p:extLst>
      <p:ext uri="{BB962C8B-B14F-4D97-AF65-F5344CB8AC3E}">
        <p14:creationId xmlns:p14="http://schemas.microsoft.com/office/powerpoint/2010/main" val="13009849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PA2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811206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Step 1: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a package called </a:t>
            </a:r>
            <a:r>
              <a:rPr lang="en-US" sz="3600" dirty="0" err="1"/>
              <a:t>miniJava.AbstractSyntaxTrees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Download the zip file on the course website, and import all source files into the package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230434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Step 2: Study AST Implementations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EAD5E2-5484-2757-472D-8BB7DFC11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964" y="1825625"/>
            <a:ext cx="890807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1326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Step 2: AST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Package</a:t>
            </a:r>
            <a:r>
              <a:rPr lang="en-US" sz="3600" dirty="0"/>
              <a:t> AST has an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add</a:t>
            </a:r>
            <a:r>
              <a:rPr lang="en-US" sz="3600" dirty="0"/>
              <a:t> method, and accepts 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ClassDecl</a:t>
            </a:r>
            <a:r>
              <a:rPr lang="en-US" sz="3600" dirty="0"/>
              <a:t> to build a list of classes.</a:t>
            </a:r>
          </a:p>
          <a:p>
            <a:endParaRPr lang="en-US" sz="3600" dirty="0"/>
          </a:p>
          <a:p>
            <a:r>
              <a:rPr lang="en-US" sz="3600" dirty="0"/>
              <a:t>Your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parse</a:t>
            </a:r>
            <a:r>
              <a:rPr lang="en-US" sz="3600" dirty="0"/>
              <a:t> method should return the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Package</a:t>
            </a:r>
            <a:r>
              <a:rPr lang="en-US" sz="3600" dirty="0"/>
              <a:t> AST.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848959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Step 3: </a:t>
            </a:r>
            <a:r>
              <a:rPr lang="en-US" dirty="0" err="1"/>
              <a:t>SourcePosition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See PA2 instructions for more details</a:t>
            </a:r>
          </a:p>
          <a:p>
            <a:r>
              <a:rPr lang="en-US" sz="3600" dirty="0"/>
              <a:t>When debugging your code, you can enable source positions, but if you are not tracking source positions for your Tokens, then pass null whenever an AST requires a 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SourcePosition</a:t>
            </a:r>
            <a:r>
              <a:rPr lang="en-US" sz="3600" dirty="0"/>
              <a:t> object.</a:t>
            </a:r>
          </a:p>
          <a:p>
            <a:endParaRPr lang="en-US" sz="3600" dirty="0"/>
          </a:p>
          <a:p>
            <a:r>
              <a:rPr lang="en-US" sz="3600" dirty="0"/>
              <a:t>If you already are tracking positions, then package that data into the 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SourcePosition</a:t>
            </a:r>
            <a:r>
              <a:rPr lang="en-US" sz="3600" dirty="0"/>
              <a:t> object as outlined in the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5185096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 err="1"/>
              <a:t>SourcePosition</a:t>
            </a:r>
            <a:r>
              <a:rPr lang="en-US" dirty="0"/>
              <a:t> for 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Syntax doesn’t occur at a single location, so what is a good way to implement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SourcePosition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/>
              <a:t>Up to you, but we recommend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SourcePosition</a:t>
            </a:r>
            <a:r>
              <a:rPr lang="en-US" sz="3200" dirty="0"/>
              <a:t> being overloaded with two constructors, one with just a line/col number, and another with a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StartToken</a:t>
            </a:r>
            <a:r>
              <a:rPr lang="en-US" sz="3200" dirty="0"/>
              <a:t> and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EndToken</a:t>
            </a:r>
            <a:r>
              <a:rPr lang="en-US" sz="3200" dirty="0"/>
              <a:t>, and the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toString</a:t>
            </a:r>
            <a:r>
              <a:rPr lang="en-US" sz="3200" dirty="0"/>
              <a:t> output would show the range over which lines the current syntax spans.</a:t>
            </a:r>
          </a:p>
          <a:p>
            <a:r>
              <a:rPr lang="en-US" dirty="0"/>
              <a:t>Recall: This is a PA5 extra credit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706570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through each of your parse methods and return the AST associated with that syntax.</a:t>
            </a:r>
          </a:p>
          <a:p>
            <a:endParaRPr lang="en-US" dirty="0"/>
          </a:p>
          <a:p>
            <a:r>
              <a:rPr lang="en-US" dirty="0"/>
              <a:t>For example, 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parseExpression</a:t>
            </a:r>
            <a:r>
              <a:rPr lang="en-US" dirty="0"/>
              <a:t> returns the generic 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Expression</a:t>
            </a:r>
            <a:r>
              <a:rPr lang="en-US" dirty="0"/>
              <a:t> AST, but if the current token is “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true</a:t>
            </a:r>
            <a:r>
              <a:rPr lang="en-US" dirty="0" err="1"/>
              <a:t>|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false</a:t>
            </a:r>
            <a:r>
              <a:rPr lang="en-US" dirty="0"/>
              <a:t>”, then it returns: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new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LiteralExpr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new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BooleanLiteral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( 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theToken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), 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theToken.position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 )</a:t>
            </a:r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LiteralExpr</a:t>
            </a:r>
            <a:r>
              <a:rPr lang="en-US" dirty="0"/>
              <a:t> “is an” 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812376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Compiler.java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As before, output “Error” on its own line (</a:t>
            </a:r>
            <a:r>
              <a:rPr lang="en-US" sz="3600" dirty="0" err="1"/>
              <a:t>println</a:t>
            </a:r>
            <a:r>
              <a:rPr lang="en-US" sz="3600" dirty="0"/>
              <a:t>) if there is a syntax error, then any meaningful error messages you like</a:t>
            </a:r>
          </a:p>
          <a:p>
            <a:r>
              <a:rPr lang="en-US" sz="3600" dirty="0"/>
              <a:t>If there are no errors, then…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A4AD0-6685-02D2-AD08-B9230958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395" y="4049995"/>
            <a:ext cx="4619847" cy="854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FDE71F-FD45-A7AC-E033-E3457F378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394" y="4927915"/>
            <a:ext cx="5293919" cy="11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9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When no errors…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there are no errors, ensure there is no other output other than the one generated from </a:t>
            </a:r>
            <a:r>
              <a:rPr lang="en-US" sz="4000" dirty="0" err="1"/>
              <a:t>display.showTree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596452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your compiler is not passing a test, download “</a:t>
            </a:r>
            <a:r>
              <a:rPr lang="en-US" sz="3200" dirty="0" err="1"/>
              <a:t>Gradescope</a:t>
            </a:r>
            <a:r>
              <a:rPr lang="en-US" sz="3200" dirty="0"/>
              <a:t> Tests” on the course website for PA2, then find the associated test.</a:t>
            </a:r>
          </a:p>
          <a:p>
            <a:r>
              <a:rPr lang="en-US" sz="3200" dirty="0"/>
              <a:t>Note: “</a:t>
            </a:r>
            <a:r>
              <a:rPr 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pass119.java</a:t>
            </a:r>
            <a:r>
              <a:rPr lang="en-US" sz="3200" dirty="0"/>
              <a:t>” is the input source file, and “</a:t>
            </a:r>
            <a:r>
              <a:rPr 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pass119.java.out</a:t>
            </a:r>
            <a:r>
              <a:rPr lang="en-US" sz="3200" dirty="0"/>
              <a:t>” is the AST display that should be generated.</a:t>
            </a:r>
          </a:p>
          <a:p>
            <a:r>
              <a:rPr lang="en-US" sz="3200" dirty="0"/>
              <a:t>If there is an error, find the difference in your display versus the .out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64338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Sequences have decisions in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If we do not know where we are in the </a:t>
                </a:r>
                <a:r>
                  <a:rPr lang="en-US" sz="3600" i="1" dirty="0"/>
                  <a:t>sequence</a:t>
                </a:r>
                <a:r>
                  <a:rPr lang="en-US" sz="3600" dirty="0"/>
                  <a:t> when only looking at the current Token, then how can we claim we are LL(1)?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A ::= </a:t>
                </a:r>
                <a:r>
                  <a:rPr lang="en-US" sz="3600" dirty="0" err="1">
                    <a:solidFill>
                      <a:schemeClr val="accent2">
                        <a:lumMod val="75000"/>
                      </a:schemeClr>
                    </a:solidFill>
                  </a:rPr>
                  <a:t>ba</a:t>
                </a:r>
                <a:r>
                  <a:rPr lang="en-US" sz="3600" dirty="0"/>
                  <a:t>*B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r>
                  <a:rPr lang="en-US" sz="3600" dirty="0"/>
                  <a:t>B ::= </a:t>
                </a:r>
                <a:r>
                  <a:rPr 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ac</a:t>
                </a:r>
                <a:r>
                  <a:rPr lang="en-US" sz="3600" dirty="0"/>
                  <a:t> |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8241801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Debugging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need to know where in the source code something went wrong and you have implemented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SourcePosition</a:t>
            </a:r>
            <a:r>
              <a:rPr lang="en-US" sz="3200" dirty="0"/>
              <a:t>, then go to </a:t>
            </a:r>
            <a:r>
              <a:rPr 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ASTDisplay.java</a:t>
            </a:r>
            <a:r>
              <a:rPr lang="en-US" sz="3200" dirty="0"/>
              <a:t> and set the “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showPosition</a:t>
            </a:r>
            <a:r>
              <a:rPr lang="en-US" sz="3200" dirty="0"/>
              <a:t>” variable to </a:t>
            </a:r>
            <a:r>
              <a:rPr 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true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NOTE: Only submit your assignment with </a:t>
            </a:r>
            <a:r>
              <a:rPr lang="en-US" sz="32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showPosition</a:t>
            </a:r>
            <a:r>
              <a:rPr lang="en-US" sz="3200" dirty="0"/>
              <a:t> set to </a:t>
            </a:r>
            <a:r>
              <a:rPr lang="en-US" sz="3200" dirty="0">
                <a:latin typeface="MS PMincho" panose="02020600040205080304" pitchFamily="18" charset="-128"/>
                <a:ea typeface="MS PMincho" panose="02020600040205080304" pitchFamily="18" charset="-128"/>
              </a:rPr>
              <a:t>false</a:t>
            </a:r>
            <a:r>
              <a:rPr lang="en-US" sz="3200" dirty="0"/>
              <a:t>, otherwise the </a:t>
            </a:r>
            <a:r>
              <a:rPr lang="en-US" sz="3200" dirty="0" err="1"/>
              <a:t>autograder</a:t>
            </a:r>
            <a:r>
              <a:rPr lang="en-US" sz="3200" dirty="0"/>
              <a:t> will be unable to check your Compiler’s output for valid input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5237399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Example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class id {}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38905AA-3838-D993-7E15-45A6D31D5D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3406" y="2227388"/>
            <a:ext cx="7560484" cy="25360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003965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Example Output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E2DE361-B6A8-6634-96EB-EB616175CE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4154" y="3004458"/>
            <a:ext cx="5188425" cy="168273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DB1288-20E8-2C0D-B27E-B98E12CD18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2097" y="704605"/>
            <a:ext cx="2964683" cy="54487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216015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Parse Example (assume no precedence)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Consider the grammar:</a:t>
            </a:r>
          </a:p>
          <a:p>
            <a:endParaRPr lang="en-US" sz="3600" dirty="0"/>
          </a:p>
          <a:p>
            <a:r>
              <a:rPr lang="en-US" sz="3600" dirty="0"/>
              <a:t>S ::=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sz="3600" dirty="0"/>
              <a:t>E ::= T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sz="3600" dirty="0"/>
              <a:t> T)*</a:t>
            </a:r>
          </a:p>
          <a:p>
            <a:r>
              <a:rPr lang="en-US" sz="3600" dirty="0"/>
              <a:t>T ::=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3600" dirty="0"/>
              <a:t> 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3600" dirty="0"/>
              <a:t> |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Can anyone give me the parse method for </a:t>
            </a:r>
            <a:r>
              <a:rPr lang="en-US" dirty="0" err="1">
                <a:solidFill>
                  <a:srgbClr val="C00000"/>
                </a:solidFill>
              </a:rPr>
              <a:t>parseS</a:t>
            </a:r>
            <a:r>
              <a:rPr lang="en-US" dirty="0">
                <a:solidFill>
                  <a:srgbClr val="C00000"/>
                </a:solidFill>
              </a:rPr>
              <a:t>() if it was PA1?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Then, we will add ASTs!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393975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Parse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grammar:</a:t>
            </a:r>
          </a:p>
          <a:p>
            <a:r>
              <a:rPr lang="en-US" dirty="0"/>
              <a:t>S ::=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dirty="0"/>
              <a:t>E ::= T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T)*</a:t>
            </a:r>
          </a:p>
          <a:p>
            <a:r>
              <a:rPr lang="en-US" dirty="0"/>
              <a:t>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Generate AST Grammars:</a:t>
            </a:r>
          </a:p>
          <a:p>
            <a:pPr algn="r"/>
            <a:r>
              <a:rPr lang="en-US" dirty="0"/>
              <a:t>Expr ::=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Expr   	(</a:t>
            </a:r>
            <a:r>
              <a:rPr lang="en-US" dirty="0" err="1"/>
              <a:t>BinExpr</a:t>
            </a:r>
            <a:r>
              <a:rPr lang="en-US" dirty="0"/>
              <a:t>)</a:t>
            </a:r>
          </a:p>
          <a:p>
            <a:pPr marL="0" indent="0" algn="r">
              <a:buNone/>
            </a:pPr>
            <a:r>
              <a:rPr lang="en-US" dirty="0"/>
              <a:t>	   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  <a:r>
              <a:rPr lang="en-US" dirty="0"/>
              <a:t>	        (</a:t>
            </a:r>
            <a:r>
              <a:rPr lang="en-US" dirty="0" err="1"/>
              <a:t>NumExpr</a:t>
            </a:r>
            <a:r>
              <a:rPr lang="en-US" dirty="0"/>
              <a:t>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782491-1DA2-ABFD-B881-AAD385DD6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7882" y="2557991"/>
            <a:ext cx="4245435" cy="201228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379234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Parse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grammar:</a:t>
            </a:r>
          </a:p>
          <a:p>
            <a:r>
              <a:rPr lang="en-US" dirty="0"/>
              <a:t>S ::=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dirty="0"/>
              <a:t>E ::= T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T)*</a:t>
            </a:r>
          </a:p>
          <a:p>
            <a:r>
              <a:rPr lang="en-US" dirty="0"/>
              <a:t>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Generate AST Grammars:</a:t>
            </a:r>
          </a:p>
          <a:p>
            <a:pPr algn="r"/>
            <a:r>
              <a:rPr lang="en-US" dirty="0"/>
              <a:t>Expr ::=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Expr   	(</a:t>
            </a:r>
            <a:r>
              <a:rPr lang="en-US" dirty="0" err="1"/>
              <a:t>BinExpr</a:t>
            </a:r>
            <a:r>
              <a:rPr lang="en-US" dirty="0"/>
              <a:t>)</a:t>
            </a:r>
          </a:p>
          <a:p>
            <a:pPr marL="0" indent="0" algn="r">
              <a:buNone/>
            </a:pPr>
            <a:r>
              <a:rPr lang="en-US" dirty="0"/>
              <a:t>	   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  <a:r>
              <a:rPr lang="en-US" dirty="0"/>
              <a:t>	        (</a:t>
            </a:r>
            <a:r>
              <a:rPr lang="en-US" dirty="0" err="1"/>
              <a:t>NumExpr</a:t>
            </a:r>
            <a:r>
              <a:rPr lang="en-US" dirty="0"/>
              <a:t>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0C477DF-98A8-019C-9612-E7FB5D38F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9266" y="2696308"/>
            <a:ext cx="4462668" cy="19901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2737254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Parse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grammar:</a:t>
            </a:r>
          </a:p>
          <a:p>
            <a:r>
              <a:rPr lang="en-US" dirty="0"/>
              <a:t>S ::=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dirty="0"/>
              <a:t>E ::= T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T)*</a:t>
            </a:r>
          </a:p>
          <a:p>
            <a:r>
              <a:rPr lang="en-US" dirty="0"/>
              <a:t>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Generate AST Grammars:</a:t>
            </a:r>
          </a:p>
          <a:p>
            <a:pPr algn="r"/>
            <a:r>
              <a:rPr lang="en-US" dirty="0"/>
              <a:t>Expr ::=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Expr   	(</a:t>
            </a:r>
            <a:r>
              <a:rPr lang="en-US" dirty="0" err="1"/>
              <a:t>BinExpr</a:t>
            </a:r>
            <a:r>
              <a:rPr lang="en-US" dirty="0"/>
              <a:t>)</a:t>
            </a:r>
          </a:p>
          <a:p>
            <a:pPr marL="0" indent="0" algn="r">
              <a:buNone/>
            </a:pPr>
            <a:r>
              <a:rPr lang="en-US" dirty="0"/>
              <a:t>	   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  <a:r>
              <a:rPr lang="en-US" dirty="0"/>
              <a:t>	        (</a:t>
            </a:r>
            <a:r>
              <a:rPr lang="en-US" dirty="0" err="1"/>
              <a:t>NumExpr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F38EA17-4083-722D-1897-AA2E9FEDF1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0985" y="1690688"/>
            <a:ext cx="5750252" cy="4246745"/>
          </a:xfrm>
        </p:spPr>
      </p:pic>
    </p:spTree>
    <p:extLst>
      <p:ext uri="{BB962C8B-B14F-4D97-AF65-F5344CB8AC3E}">
        <p14:creationId xmlns:p14="http://schemas.microsoft.com/office/powerpoint/2010/main" val="36254735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r>
              <a:rPr lang="en-US" dirty="0"/>
              <a:t>Parse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grammar:</a:t>
            </a:r>
          </a:p>
          <a:p>
            <a:r>
              <a:rPr lang="en-US" dirty="0"/>
              <a:t>S ::=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</a:t>
            </a:r>
          </a:p>
          <a:p>
            <a:r>
              <a:rPr lang="en-US" dirty="0"/>
              <a:t>E ::= T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T)*</a:t>
            </a:r>
          </a:p>
          <a:p>
            <a:r>
              <a:rPr lang="en-US" dirty="0"/>
              <a:t>T ::=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/>
              <a:t> 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/>
              <a:t>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Generate AST Grammars:</a:t>
            </a:r>
          </a:p>
          <a:p>
            <a:pPr algn="r"/>
            <a:r>
              <a:rPr lang="en-US" dirty="0"/>
              <a:t>Expr ::= Expr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</a:t>
            </a:r>
            <a:r>
              <a:rPr lang="en-US" dirty="0"/>
              <a:t> Expr   	(</a:t>
            </a:r>
            <a:r>
              <a:rPr lang="en-US" dirty="0" err="1"/>
              <a:t>BinExpr</a:t>
            </a:r>
            <a:r>
              <a:rPr lang="en-US" dirty="0"/>
              <a:t>)</a:t>
            </a:r>
          </a:p>
          <a:p>
            <a:pPr marL="0" indent="0" algn="r">
              <a:buNone/>
            </a:pPr>
            <a:r>
              <a:rPr lang="en-US" dirty="0"/>
              <a:t>	     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num</a:t>
            </a:r>
            <a:r>
              <a:rPr lang="en-US" dirty="0"/>
              <a:t>	        (</a:t>
            </a:r>
            <a:r>
              <a:rPr lang="en-US" dirty="0" err="1"/>
              <a:t>NumExpr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7EC5EF0-08B1-6C40-2DBB-8A803DACF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8811" y="600421"/>
            <a:ext cx="4043551" cy="5533282"/>
          </a:xfrm>
        </p:spPr>
      </p:pic>
    </p:spTree>
    <p:extLst>
      <p:ext uri="{BB962C8B-B14F-4D97-AF65-F5344CB8AC3E}">
        <p14:creationId xmlns:p14="http://schemas.microsoft.com/office/powerpoint/2010/main" val="6117217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 on operator precedence last, because everything else in the Parser is only slightly modified</a:t>
            </a:r>
          </a:p>
          <a:p>
            <a:r>
              <a:rPr lang="en-US" sz="3600" dirty="0"/>
              <a:t>(Your implementation may require larger modifications, but hopefully nothing crazy)</a:t>
            </a:r>
          </a:p>
          <a:p>
            <a:endParaRPr lang="en-US" sz="3600" dirty="0"/>
          </a:p>
          <a:p>
            <a:r>
              <a:rPr lang="en-US" sz="3600" dirty="0"/>
              <a:t>We will make operator precedence very easy in </a:t>
            </a:r>
            <a:r>
              <a:rPr lang="en-US" sz="3600"/>
              <a:t>Thursday’s lecture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54825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Followers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Consider:</a:t>
                </a:r>
              </a:p>
              <a:p>
                <a:pPr marL="0" indent="0">
                  <a:buNone/>
                </a:pPr>
                <a:r>
                  <a:rPr lang="en-US" dirty="0"/>
                  <a:t>S ::= A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</a:p>
              <a:p>
                <a:pPr marL="0" indent="0">
                  <a:buNone/>
                </a:pPr>
                <a:r>
                  <a:rPr lang="en-US" dirty="0"/>
                  <a:t>A ::= BDA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  <a:p>
                <a:pPr marL="0" indent="0">
                  <a:buNone/>
                </a:pPr>
                <a:r>
                  <a:rPr lang="en-US" dirty="0"/>
                  <a:t>B ::= D |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dirty="0"/>
                  <a:t>D ::=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First step: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(A) = (ST(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ST(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)) \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} = {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$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From the rule: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Starters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 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dirty="0"/>
                  <a:t>	We see A is in the first and second rule.</a:t>
                </a:r>
                <a:endParaRPr lang="en-US" sz="28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2A76D-3F08-9C2B-C3E3-4A25DA409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046770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2441</TotalTime>
  <Words>5344</Words>
  <Application>Microsoft Office PowerPoint</Application>
  <PresentationFormat>Widescreen</PresentationFormat>
  <Paragraphs>935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MS PMincho</vt:lpstr>
      <vt:lpstr>Arial</vt:lpstr>
      <vt:lpstr>Calibri</vt:lpstr>
      <vt:lpstr>Calibri Light</vt:lpstr>
      <vt:lpstr>Cambria Math</vt:lpstr>
      <vt:lpstr>Office Theme</vt:lpstr>
      <vt:lpstr>COMP 520 - Compilers</vt:lpstr>
      <vt:lpstr>PA1 Due 1/31 11:59pm</vt:lpstr>
      <vt:lpstr>Quick Recap on LL(1)</vt:lpstr>
      <vt:lpstr>Quick Recap on LL(1)</vt:lpstr>
      <vt:lpstr>Decisions.. decisions..</vt:lpstr>
      <vt:lpstr>Decisions.. decisions.. (2)</vt:lpstr>
      <vt:lpstr>Decisions.. decisions.. (3)</vt:lpstr>
      <vt:lpstr>Sequences have decisions in them</vt:lpstr>
      <vt:lpstr>Followers Example</vt:lpstr>
      <vt:lpstr>Followers Example</vt:lpstr>
      <vt:lpstr>Followers Example</vt:lpstr>
      <vt:lpstr>Final Followers Rule</vt:lpstr>
      <vt:lpstr>Fixed Point</vt:lpstr>
      <vt:lpstr>Nullable Example</vt:lpstr>
      <vt:lpstr>Nullable Example (2)</vt:lpstr>
      <vt:lpstr>If you see recursion…</vt:lpstr>
      <vt:lpstr>If you see recursion… (2)</vt:lpstr>
      <vt:lpstr>Nullable Example (3)</vt:lpstr>
      <vt:lpstr>From your feedback:</vt:lpstr>
      <vt:lpstr>PA2 – Intro</vt:lpstr>
      <vt:lpstr>Recap of PA1</vt:lpstr>
      <vt:lpstr>PA1</vt:lpstr>
      <vt:lpstr>PA2 Expectations</vt:lpstr>
      <vt:lpstr>PA2 Expectations</vt:lpstr>
      <vt:lpstr>Abstract Syntax Trees</vt:lpstr>
      <vt:lpstr>Abstract Syntax Trees</vt:lpstr>
      <vt:lpstr>Abstract Syntax Trees</vt:lpstr>
      <vt:lpstr>AST Example</vt:lpstr>
      <vt:lpstr>CFG -&gt; EBNF</vt:lpstr>
      <vt:lpstr>EBNF AST</vt:lpstr>
      <vt:lpstr>AST Construction</vt:lpstr>
      <vt:lpstr>AST Construction</vt:lpstr>
      <vt:lpstr>AST Construction</vt:lpstr>
      <vt:lpstr>AST Construction</vt:lpstr>
      <vt:lpstr>AST Construction</vt:lpstr>
      <vt:lpstr>AST Construction</vt:lpstr>
      <vt:lpstr>What if we used the CFG?</vt:lpstr>
      <vt:lpstr>Without EBNF</vt:lpstr>
      <vt:lpstr>A quick look at math in expressions</vt:lpstr>
      <vt:lpstr>Any problems with this AST?</vt:lpstr>
      <vt:lpstr>Any problems with this AST?</vt:lpstr>
      <vt:lpstr>Any problems with this AST?</vt:lpstr>
      <vt:lpstr>Any problems with this AST?</vt:lpstr>
      <vt:lpstr>But that isn’t correct!</vt:lpstr>
      <vt:lpstr>Abstractness of ASTs</vt:lpstr>
      <vt:lpstr>What types of Expressions do we have?</vt:lpstr>
      <vt:lpstr>What types of Expressions do we have?</vt:lpstr>
      <vt:lpstr>What types of Expressions do we have?</vt:lpstr>
      <vt:lpstr>What types of Expressions do we have?</vt:lpstr>
      <vt:lpstr>What types of Expressions do we have?</vt:lpstr>
      <vt:lpstr>Definitions for ASTs</vt:lpstr>
      <vt:lpstr>Definitions for ASTs</vt:lpstr>
      <vt:lpstr>Definitions for ASTs</vt:lpstr>
      <vt:lpstr>AST Implementations</vt:lpstr>
      <vt:lpstr>AST Implementations</vt:lpstr>
      <vt:lpstr>PA2 Restrictions</vt:lpstr>
      <vt:lpstr>Quick note on AST Grammars</vt:lpstr>
      <vt:lpstr>AST Grammars</vt:lpstr>
      <vt:lpstr>AST Grammars</vt:lpstr>
      <vt:lpstr>AST Grammars</vt:lpstr>
      <vt:lpstr>AST Grammars</vt:lpstr>
      <vt:lpstr>AST Grammars</vt:lpstr>
      <vt:lpstr>AST Grammars</vt:lpstr>
      <vt:lpstr>AST Grammars</vt:lpstr>
      <vt:lpstr>AST Grammars</vt:lpstr>
      <vt:lpstr>AST Grammars</vt:lpstr>
      <vt:lpstr>AST creation is necessary but…</vt:lpstr>
      <vt:lpstr>AST creation is necessary but…</vt:lpstr>
      <vt:lpstr>AST Layout from PA2 Instructions</vt:lpstr>
      <vt:lpstr>PA2 Overview</vt:lpstr>
      <vt:lpstr>Step 1: Import</vt:lpstr>
      <vt:lpstr>Step 2: Study AST Implementations</vt:lpstr>
      <vt:lpstr>Step 2: AST Implementations</vt:lpstr>
      <vt:lpstr>Step 3: SourcePosition object</vt:lpstr>
      <vt:lpstr>SourcePosition for ASTs</vt:lpstr>
      <vt:lpstr>PA2 Overview</vt:lpstr>
      <vt:lpstr>Compiler.java Changes</vt:lpstr>
      <vt:lpstr>When no errors…</vt:lpstr>
      <vt:lpstr>Debugging</vt:lpstr>
      <vt:lpstr>Debugging (2)</vt:lpstr>
      <vt:lpstr>Example Output</vt:lpstr>
      <vt:lpstr>Example Output</vt:lpstr>
      <vt:lpstr>Parse Example (assume no precedence)</vt:lpstr>
      <vt:lpstr>Parse Example</vt:lpstr>
      <vt:lpstr>Parse Example</vt:lpstr>
      <vt:lpstr>Parse Example</vt:lpstr>
      <vt:lpstr>Parse Example</vt:lpstr>
      <vt:lpstr>Recommendations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2024-01-30T20:18:22Z</dcterms:modified>
</cp:coreProperties>
</file>